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14"/>
  </p:notesMasterIdLst>
  <p:sldIdLst>
    <p:sldId id="268" r:id="rId5"/>
    <p:sldId id="269" r:id="rId6"/>
    <p:sldId id="260" r:id="rId7"/>
    <p:sldId id="307" r:id="rId8"/>
    <p:sldId id="270" r:id="rId9"/>
    <p:sldId id="308" r:id="rId10"/>
    <p:sldId id="276" r:id="rId11"/>
    <p:sldId id="271" r:id="rId12"/>
    <p:sldId id="29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616"/>
    <a:srgbClr val="DD442A"/>
    <a:srgbClr val="DE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19605C-7BA9-1D22-C775-B01790659B9B}" v="2" dt="2020-08-11T20:22:49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9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02F9-D67E-4F92-8678-AB75001811E9}" type="datetimeFigureOut">
              <a:rPr lang="en-US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E49B9-2CA8-4B86-8962-492F2BF37C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not always bad – ex. Teachers are nice; football players are tough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E49B9-2CA8-4B86-8962-492F2BF37C5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6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not always bad – ex. Teachers are nice; football players are tough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E49B9-2CA8-4B86-8962-492F2BF37C5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1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not always bad – ex. Teachers are nice; football players are tough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E49B9-2CA8-4B86-8962-492F2BF37C5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9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not always bad – ex. Teachers are nice; football players are tough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E49B9-2CA8-4B86-8962-492F2BF37C5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not always bad – ex. Teachers are nice; football players are tough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E49B9-2CA8-4B86-8962-492F2BF37C5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4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YWCA_PPT_IMAGE_1.png">
            <a:extLst>
              <a:ext uri="{FF2B5EF4-FFF2-40B4-BE49-F238E27FC236}">
                <a16:creationId xmlns="" xmlns:a16="http://schemas.microsoft.com/office/drawing/2014/main" id="{7562A7DA-A72F-0041-83EE-B0FC31F52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1" y="0"/>
            <a:ext cx="8777629" cy="6858000"/>
          </a:xfrm>
          <a:prstGeom prst="rect">
            <a:avLst/>
          </a:prstGeom>
        </p:spPr>
      </p:pic>
      <p:pic>
        <p:nvPicPr>
          <p:cNvPr id="20" name="Picture 19" descr="YWCA_LOGO_WHITE.png">
            <a:extLst>
              <a:ext uri="{FF2B5EF4-FFF2-40B4-BE49-F238E27FC236}">
                <a16:creationId xmlns="" xmlns:a16="http://schemas.microsoft.com/office/drawing/2014/main" id="{0C5FE20B-0CE5-734A-B4C1-C98EA62F52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2" y="5491375"/>
            <a:ext cx="1510209" cy="710532"/>
          </a:xfrm>
          <a:prstGeom prst="rect">
            <a:avLst/>
          </a:prstGeom>
        </p:spPr>
      </p:pic>
      <p:pic>
        <p:nvPicPr>
          <p:cNvPr id="21" name="Picture 20" descr="YWCA_MISSION_STACKED_WHITE.png">
            <a:extLst>
              <a:ext uri="{FF2B5EF4-FFF2-40B4-BE49-F238E27FC236}">
                <a16:creationId xmlns="" xmlns:a16="http://schemas.microsoft.com/office/drawing/2014/main" id="{33B44C48-1A7B-634F-96C7-D1FA90930B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710933"/>
            <a:ext cx="7150100" cy="4154208"/>
          </a:xfrm>
          <a:prstGeom prst="rect">
            <a:avLst/>
          </a:prstGeom>
        </p:spPr>
      </p:pic>
      <p:pic>
        <p:nvPicPr>
          <p:cNvPr id="22" name="Picture 21" descr="YWCA_PPT_IMAGE_1.png">
            <a:extLst>
              <a:ext uri="{FF2B5EF4-FFF2-40B4-BE49-F238E27FC236}">
                <a16:creationId xmlns="" xmlns:a16="http://schemas.microsoft.com/office/drawing/2014/main" id="{58F2857E-91C0-7544-86A5-7E0119BD7A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0" y="-277793"/>
            <a:ext cx="8777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1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86384"/>
            <a:ext cx="2638175" cy="20939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812800"/>
            <a:ext cx="4446258" cy="5294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9" y="3043051"/>
            <a:ext cx="2638175" cy="3064505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072A14D-2CA2-0547-99AB-337BD7331F94}"/>
              </a:ext>
            </a:extLst>
          </p:cNvPr>
          <p:cNvSpPr/>
          <p:nvPr userDrawn="1"/>
        </p:nvSpPr>
        <p:spPr>
          <a:xfrm>
            <a:off x="789320" y="5593270"/>
            <a:ext cx="7614727" cy="62456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612FBC9-8B56-3F4A-84B4-D8F67B339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9" y="4955572"/>
            <a:ext cx="2656827" cy="1806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53738C4-D046-D749-AA2A-51A44183F6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1" y="5917460"/>
            <a:ext cx="1177207" cy="5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7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2108202"/>
            <a:ext cx="7543800" cy="3760891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A336EB0-5149-E94C-B506-F833DD50D329}"/>
              </a:ext>
            </a:extLst>
          </p:cNvPr>
          <p:cNvSpPr/>
          <p:nvPr userDrawn="1"/>
        </p:nvSpPr>
        <p:spPr>
          <a:xfrm>
            <a:off x="789320" y="5593270"/>
            <a:ext cx="7614727" cy="62456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1D93470-733F-A94C-9F04-3DE2BD17C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9" y="4955572"/>
            <a:ext cx="2656827" cy="1806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9BD6AF6-507E-6E4B-A1EE-7674475A66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1" y="5917460"/>
            <a:ext cx="1177207" cy="5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9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YWCA_LOGO_WHITE.png">
            <a:extLst>
              <a:ext uri="{FF2B5EF4-FFF2-40B4-BE49-F238E27FC236}">
                <a16:creationId xmlns="" xmlns:a16="http://schemas.microsoft.com/office/drawing/2014/main" id="{0A79F330-C5A9-6A40-A23A-95D991B42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2" y="5491375"/>
            <a:ext cx="1510209" cy="710532"/>
          </a:xfrm>
          <a:prstGeom prst="rect">
            <a:avLst/>
          </a:prstGeom>
        </p:spPr>
      </p:pic>
      <p:pic>
        <p:nvPicPr>
          <p:cNvPr id="17" name="Picture 16" descr="YWCA_MISSION_STACKED_WHITE.png">
            <a:extLst>
              <a:ext uri="{FF2B5EF4-FFF2-40B4-BE49-F238E27FC236}">
                <a16:creationId xmlns="" xmlns:a16="http://schemas.microsoft.com/office/drawing/2014/main" id="{79162B6E-BB0A-AA44-A0F8-751684DB3D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710933"/>
            <a:ext cx="7150100" cy="41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WCA_PPT_IMAGE_2.png">
            <a:extLst>
              <a:ext uri="{FF2B5EF4-FFF2-40B4-BE49-F238E27FC236}">
                <a16:creationId xmlns="" xmlns:a16="http://schemas.microsoft.com/office/drawing/2014/main" id="{832C4738-4252-4940-B8A0-FE61C86A8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8" y="-296333"/>
            <a:ext cx="9198429" cy="7154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F43C42-2A17-6040-BA98-02BB89A0BC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9" y="4955572"/>
            <a:ext cx="2656827" cy="18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YWCA_LOGO_WHITE.png">
            <a:extLst>
              <a:ext uri="{FF2B5EF4-FFF2-40B4-BE49-F238E27FC236}">
                <a16:creationId xmlns="" xmlns:a16="http://schemas.microsoft.com/office/drawing/2014/main" id="{0A79F330-C5A9-6A40-A23A-95D991B42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2" y="5491375"/>
            <a:ext cx="1510209" cy="7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1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C1C33EB-81C8-A641-9409-7469C97F5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9" y="4955572"/>
            <a:ext cx="2656827" cy="18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YWCA_LOGO.png">
            <a:extLst>
              <a:ext uri="{FF2B5EF4-FFF2-40B4-BE49-F238E27FC236}">
                <a16:creationId xmlns="" xmlns:a16="http://schemas.microsoft.com/office/drawing/2014/main" id="{0D0DB390-B773-5C43-B76A-C5CC090A2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1" y="5917460"/>
            <a:ext cx="1177208" cy="5538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22F36D5-589A-A343-9A5D-02E25DBFDCAD}"/>
              </a:ext>
            </a:extLst>
          </p:cNvPr>
          <p:cNvSpPr/>
          <p:nvPr userDrawn="1"/>
        </p:nvSpPr>
        <p:spPr>
          <a:xfrm>
            <a:off x="789320" y="5593270"/>
            <a:ext cx="7614727" cy="62456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D448C6D-06F1-0141-BE3A-13511B91DF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9" y="4955572"/>
            <a:ext cx="2656827" cy="18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5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YWCA_LOGO.png">
            <a:extLst>
              <a:ext uri="{FF2B5EF4-FFF2-40B4-BE49-F238E27FC236}">
                <a16:creationId xmlns="" xmlns:a16="http://schemas.microsoft.com/office/drawing/2014/main" id="{BE1B9F84-E70A-8B4F-8972-3E85C9B92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1" y="5917460"/>
            <a:ext cx="1177208" cy="5538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24F50F3-FADF-054E-9E43-4A31D6A989BA}"/>
              </a:ext>
            </a:extLst>
          </p:cNvPr>
          <p:cNvSpPr/>
          <p:nvPr userDrawn="1"/>
        </p:nvSpPr>
        <p:spPr>
          <a:xfrm>
            <a:off x="789320" y="5593270"/>
            <a:ext cx="7614727" cy="62456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53F63E9-5E45-DF44-9709-BB8C98417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9" y="4955572"/>
            <a:ext cx="2656827" cy="1806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8F88BE5-81B2-084D-B1EC-3F63C7059B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1" y="5917460"/>
            <a:ext cx="1177207" cy="553860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BA979770-8E9A-2D44-9B82-1461D5D2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400" b="1" i="0" cap="all" baseline="0">
                <a:latin typeface="Avenir Next Heavy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25E4484F-6163-4241-B64A-D3628CC77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8988" y="2028825"/>
            <a:ext cx="7726362" cy="25717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Source Sans Pro" panose="020B0503030403020204" pitchFamily="34" charset="77"/>
              </a:defRPr>
            </a:lvl1pPr>
            <a:lvl2pPr>
              <a:defRPr sz="1800">
                <a:latin typeface="Source Sans Pro" panose="020B0503030403020204" pitchFamily="34" charset="77"/>
              </a:defRPr>
            </a:lvl2pPr>
            <a:lvl3pPr>
              <a:defRPr sz="1800">
                <a:latin typeface="Source Sans Pro" panose="020B0503030403020204" pitchFamily="34" charset="77"/>
              </a:defRPr>
            </a:lvl3pPr>
            <a:lvl4pPr>
              <a:defRPr sz="1800">
                <a:latin typeface="Source Sans Pro" panose="020B0503030403020204" pitchFamily="34" charset="77"/>
              </a:defRPr>
            </a:lvl4pPr>
            <a:lvl5pPr>
              <a:defRPr sz="1800"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10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0DC52FF-CDAC-D049-956A-AF53EE850A18}"/>
              </a:ext>
            </a:extLst>
          </p:cNvPr>
          <p:cNvSpPr/>
          <p:nvPr userDrawn="1"/>
        </p:nvSpPr>
        <p:spPr>
          <a:xfrm>
            <a:off x="789320" y="5593270"/>
            <a:ext cx="7614727" cy="62456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6F24F31-F3C7-364E-A0BB-0E19497B6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9" y="4955572"/>
            <a:ext cx="2656827" cy="1806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79021C-0750-8046-AB23-8F87D8C4E7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1" y="5917460"/>
            <a:ext cx="1177207" cy="5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9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3713759-F27E-544C-B98D-ED102545963B}"/>
              </a:ext>
            </a:extLst>
          </p:cNvPr>
          <p:cNvSpPr/>
          <p:nvPr userDrawn="1"/>
        </p:nvSpPr>
        <p:spPr>
          <a:xfrm>
            <a:off x="789320" y="5593270"/>
            <a:ext cx="7614727" cy="62456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31E21FF-4C86-984C-9DBA-F8E057E00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9" y="4955572"/>
            <a:ext cx="2656827" cy="1806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83AC1ED-9B5B-0242-9AD8-3D11A01DFC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1" y="5917460"/>
            <a:ext cx="1177207" cy="5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1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4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1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7" r:id="rId2"/>
    <p:sldLayoutId id="2147483688" r:id="rId3"/>
    <p:sldLayoutId id="2147483686" r:id="rId4"/>
    <p:sldLayoutId id="2147483681" r:id="rId5"/>
    <p:sldLayoutId id="2147483682" r:id="rId6"/>
    <p:sldLayoutId id="2147483684" r:id="rId7"/>
    <p:sldLayoutId id="2147483678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0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wcamclean.org/what-we-do/adult-services/rsv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miller@ywcamclean.or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42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WCA_LOGO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2" y="5491375"/>
            <a:ext cx="1510209" cy="7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1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E7D3DA5-D6FE-F44D-879C-AB85F7838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</a:blip>
          <a:srcRect t="14669" r="-2" b="933"/>
          <a:stretch/>
        </p:blipFill>
        <p:spPr>
          <a:xfrm>
            <a:off x="0" y="2884"/>
            <a:ext cx="12186868" cy="68551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083CA7B-37F2-5241-85BD-C4437DA6A963}"/>
              </a:ext>
            </a:extLst>
          </p:cNvPr>
          <p:cNvSpPr/>
          <p:nvPr/>
        </p:nvSpPr>
        <p:spPr>
          <a:xfrm>
            <a:off x="-175846" y="-82062"/>
            <a:ext cx="9502882" cy="6940062"/>
          </a:xfrm>
          <a:prstGeom prst="rect">
            <a:avLst/>
          </a:prstGeom>
          <a:solidFill>
            <a:srgbClr val="FA4616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B4E4768D-C860-AE4F-BD46-E506DAE0E9A5}"/>
              </a:ext>
            </a:extLst>
          </p:cNvPr>
          <p:cNvSpPr txBox="1">
            <a:spLocks/>
          </p:cNvSpPr>
          <p:nvPr/>
        </p:nvSpPr>
        <p:spPr>
          <a:xfrm>
            <a:off x="825038" y="1098217"/>
            <a:ext cx="7543800" cy="26746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cap="all" dirty="0" smtClean="0">
                <a:solidFill>
                  <a:srgbClr val="FFFFFF"/>
                </a:solidFill>
                <a:latin typeface="Avenir Next Heavy" panose="020B0503020202020204" pitchFamily="34" charset="0"/>
                <a:cs typeface="Calibri Light"/>
              </a:rPr>
              <a:t>YWCA Program</a:t>
            </a:r>
          </a:p>
          <a:p>
            <a:pPr algn="ctr"/>
            <a:r>
              <a:rPr lang="en-US" sz="8000" b="1" cap="all" dirty="0" smtClean="0">
                <a:solidFill>
                  <a:srgbClr val="FFFFFF"/>
                </a:solidFill>
                <a:latin typeface="Avenir Next Heavy" panose="020B0503020202020204" pitchFamily="34" charset="0"/>
                <a:cs typeface="Calibri Light"/>
              </a:rPr>
              <a:t>Presentation</a:t>
            </a:r>
            <a:endParaRPr lang="en-US" sz="8000" b="1" cap="all" dirty="0">
              <a:solidFill>
                <a:srgbClr val="FFFFFF"/>
              </a:solidFill>
              <a:latin typeface="Avenir Next Heavy" panose="020B0503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73C978A0-0734-994B-B7C4-DD676A65A220}"/>
              </a:ext>
            </a:extLst>
          </p:cNvPr>
          <p:cNvSpPr txBox="1">
            <a:spLocks/>
          </p:cNvSpPr>
          <p:nvPr/>
        </p:nvSpPr>
        <p:spPr>
          <a:xfrm>
            <a:off x="825038" y="5103109"/>
            <a:ext cx="7543800" cy="140319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68580" indent="-6858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FFFFFF"/>
                </a:solidFill>
                <a:latin typeface="Source Sans Pro" panose="020B0503030403020204" pitchFamily="34" charset="77"/>
                <a:cs typeface="Calibri"/>
              </a:rPr>
              <a:t>Melissa Breeden (she/her)</a:t>
            </a:r>
            <a:endParaRPr lang="en-US" sz="2500" dirty="0">
              <a:solidFill>
                <a:srgbClr val="FFFFFF"/>
              </a:solidFill>
              <a:latin typeface="Source Sans Pro" panose="020B0503030403020204" pitchFamily="34" charset="77"/>
              <a:cs typeface="Calibri"/>
            </a:endParaRPr>
          </a:p>
          <a:p>
            <a:r>
              <a:rPr lang="en-US" sz="1800" i="1" dirty="0" smtClean="0">
                <a:solidFill>
                  <a:srgbClr val="FFFFFF"/>
                </a:solidFill>
                <a:latin typeface="Source Sans Pro" panose="020B0503030403020204" pitchFamily="34" charset="77"/>
                <a:cs typeface="Calibri"/>
              </a:rPr>
              <a:t>Vice President of Education and Curriculum</a:t>
            </a:r>
            <a:endParaRPr lang="en-US" sz="1800" i="1" dirty="0">
              <a:solidFill>
                <a:srgbClr val="FFFFFF"/>
              </a:solidFill>
              <a:latin typeface="Source Sans Pro" panose="020B0503030403020204" pitchFamily="34" charset="77"/>
              <a:cs typeface="Calibri"/>
            </a:endParaRPr>
          </a:p>
          <a:p>
            <a:r>
              <a:rPr lang="en-US" sz="1800" dirty="0">
                <a:solidFill>
                  <a:srgbClr val="FFFFFF"/>
                </a:solidFill>
                <a:latin typeface="Source Sans Pro" panose="020B0503030403020204" pitchFamily="34" charset="77"/>
              </a:rPr>
              <a:t>YWCA McLean County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25F69D-013B-964D-A982-538EC013D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9" y="4955572"/>
            <a:ext cx="2656827" cy="18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13F2EF-201D-4D38-A5CA-42E3A53E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8892"/>
            <a:ext cx="7886700" cy="8817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Calibri Light"/>
              </a:rPr>
              <a:t>RSVP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B887E0-44E8-435A-AC6B-3DFFE6B25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028825"/>
            <a:ext cx="7726362" cy="2722469"/>
          </a:xfrm>
          <a:prstGeom prst="rect">
            <a:avLst/>
          </a:prstGeom>
        </p:spPr>
        <p:txBody>
          <a:bodyPr vert="horz" lIns="0" tIns="34290" rIns="0" bIns="3429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cs typeface="Calibri" panose="020F0502020204030204"/>
              </a:rPr>
              <a:t>RSVP=Retired Senior Volunteer Program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cs typeface="Calibri" panose="020F0502020204030204"/>
              </a:rPr>
              <a:t>Currently 450 active volunteers (avg. age 74) give their time to 75 non-profit agencies in McLean County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cs typeface="Calibri" panose="020F0502020204030204"/>
              </a:rPr>
              <a:t>Pre-COVID 412 volunteers served 48, 197 hours in their communities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cs typeface="Calibri" panose="020F0502020204030204"/>
              </a:rPr>
              <a:t>During COVID </a:t>
            </a:r>
            <a:r>
              <a:rPr lang="en-US" sz="2400" dirty="0">
                <a:solidFill>
                  <a:schemeClr val="bg1"/>
                </a:solidFill>
                <a:cs typeface="Calibri" panose="020F0502020204030204"/>
              </a:rPr>
              <a:t>330 volunteers served 29, 538 hours in their communities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3F7990-E2D1-5043-8C51-FA1930C9A4F0}"/>
              </a:ext>
            </a:extLst>
          </p:cNvPr>
          <p:cNvSpPr/>
          <p:nvPr/>
        </p:nvSpPr>
        <p:spPr>
          <a:xfrm>
            <a:off x="628650" y="1690688"/>
            <a:ext cx="7614727" cy="6245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RSVP Community Impact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8819" y="1336615"/>
            <a:ext cx="7726362" cy="33858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2020, RSVP Provided 2,930 free snacks to elementary schools in District 87 </a:t>
            </a:r>
          </a:p>
          <a:p>
            <a:pPr marL="0" indent="0">
              <a:buNone/>
            </a:pPr>
            <a:r>
              <a:rPr lang="en-US" dirty="0" smtClean="0"/>
              <a:t>RSVP volunteers are pen pals to Young Wonders children and partner with YWCA educators on multi-generational activities</a:t>
            </a:r>
          </a:p>
          <a:p>
            <a:pPr marL="0" indent="0">
              <a:buNone/>
            </a:pPr>
            <a:r>
              <a:rPr lang="en-US" dirty="0" smtClean="0"/>
              <a:t>Children’s Discovery Museum-activity packs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26670"/>
            <a:ext cx="1856712" cy="2736314"/>
          </a:xfrm>
          <a:prstGeom prst="rect">
            <a:avLst/>
          </a:prstGeom>
        </p:spPr>
      </p:pic>
      <p:pic>
        <p:nvPicPr>
          <p:cNvPr id="7" name="Picture 6" descr="May be an image of one or more peop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38" y="2788342"/>
            <a:ext cx="1906849" cy="277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8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13F2EF-201D-4D38-A5CA-42E3A53E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8892"/>
            <a:ext cx="7886700" cy="88179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Calibri Light"/>
              </a:rPr>
              <a:t>RSVP Funding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B887E0-44E8-435A-AC6B-3DFFE6B25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028825"/>
            <a:ext cx="7726362" cy="3223113"/>
          </a:xfrm>
          <a:prstGeom prst="rect">
            <a:avLst/>
          </a:prstGeom>
        </p:spPr>
        <p:txBody>
          <a:bodyPr vert="horz" lIns="0" tIns="34290" rIns="0" bIns="34290" rtlCol="0" anchor="t"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cs typeface="Calibri" panose="020F0502020204030204"/>
              </a:rPr>
              <a:t>Funded at federal and state level depending on volunteer hours reported. Our goal is to report at least 66 volunteers that have provided tutoring and veteran food/nutrition activities in the community. We also look for a local grant to match the funding we receive.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cs typeface="Calibri" panose="020F0502020204030204"/>
              </a:rPr>
              <a:t>IDOA (Illinois Dept. of Aging) CNCS funding for three year grant terms. This past year RSVP received additional funds to purchase PPE supplies to keep volunteers safe. RSVP applies for a continuation of funding each year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3F7990-E2D1-5043-8C51-FA1930C9A4F0}"/>
              </a:ext>
            </a:extLst>
          </p:cNvPr>
          <p:cNvSpPr/>
          <p:nvPr/>
        </p:nvSpPr>
        <p:spPr>
          <a:xfrm>
            <a:off x="628650" y="1690688"/>
            <a:ext cx="7614727" cy="6245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86384"/>
            <a:ext cx="2638175" cy="11876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Inter-Generational Lemonade Stand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00" y="2475567"/>
            <a:ext cx="3390613" cy="2542959"/>
          </a:xfrm>
        </p:spPr>
      </p:pic>
      <p:sp>
        <p:nvSpPr>
          <p:cNvPr id="6" name="TextBox 5"/>
          <p:cNvSpPr txBox="1"/>
          <p:nvPr/>
        </p:nvSpPr>
        <p:spPr>
          <a:xfrm>
            <a:off x="4272898" y="880216"/>
            <a:ext cx="38968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summer, 4 RSVP volunteers paired with 4 children for a total of 7 hours on a lemonade stand inter-generational project. The children involved were 10-12 years of age and struggling behaviorally in summer camp. This group had tasks such as: planning the vision of the lemonade stand, measuring 2x4s, cutting with saws, hammering nails, and assembling the stand. During this process, YWCA teachers noticed a decrease in concerning behaviors and that children were focused and excited about the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2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3013F2EF-201D-4D38-A5CA-42E3A53E6E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Calibri Light"/>
              </a:rPr>
              <a:t>RSVP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4489" y="19344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a typeface="+mn-lt"/>
                <a:cs typeface="+mn-lt"/>
              </a:rPr>
              <a:t>More in-person Inter-generational activities</a:t>
            </a:r>
            <a:endParaRPr lang="en-US" dirty="0" smtClean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 smtClean="0">
                <a:solidFill>
                  <a:schemeClr val="bg1"/>
                </a:solidFill>
                <a:ea typeface="+mn-lt"/>
                <a:cs typeface="+mn-lt"/>
              </a:rPr>
              <a:t>Increase support to Veterans, including a nutritional component</a:t>
            </a:r>
            <a:endParaRPr lang="en-US" dirty="0" smtClean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 smtClean="0">
                <a:solidFill>
                  <a:schemeClr val="bg1"/>
                </a:solidFill>
                <a:ea typeface="+mn-lt"/>
                <a:cs typeface="+mn-lt"/>
              </a:rPr>
              <a:t>Deliver nutritious snacks to district schools</a:t>
            </a: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 smtClean="0">
                <a:solidFill>
                  <a:schemeClr val="bg1"/>
                </a:solidFill>
                <a:ea typeface="+mn-lt"/>
                <a:cs typeface="+mn-lt"/>
              </a:rPr>
              <a:t>Connect with stations to re-educate them on what RSVP can do for their business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93" y="1858960"/>
            <a:ext cx="2053140" cy="273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13F2EF-201D-4D38-A5CA-42E3A53E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8892"/>
            <a:ext cx="7886700" cy="88179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Calibri Light"/>
              </a:rPr>
              <a:t>RSVP Request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B887E0-44E8-435A-AC6B-3DFFE6B25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028825"/>
            <a:ext cx="7726362" cy="3223113"/>
          </a:xfrm>
          <a:prstGeom prst="rect">
            <a:avLst/>
          </a:prstGeom>
        </p:spPr>
        <p:txBody>
          <a:bodyPr vert="horz" lIns="0" tIns="34290" rIns="0" bIns="34290" rtlCol="0" anchor="t"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ea typeface="+mn-lt"/>
                <a:cs typeface="+mn-lt"/>
              </a:rPr>
              <a:t>Fill out a RSVP form on our website to either join as a volunteer or request assistance from RSVP for your non-profit organization </a:t>
            </a:r>
            <a:r>
              <a:rPr lang="en-US" sz="2200" dirty="0" smtClean="0">
                <a:hlinkClick r:id="rId3"/>
              </a:rPr>
              <a:t>https</a:t>
            </a:r>
            <a:r>
              <a:rPr lang="en-US" sz="2200" dirty="0">
                <a:hlinkClick r:id="rId3"/>
              </a:rPr>
              <a:t>://ywcamclean.org/what-we-do/adult-services/rsvp</a:t>
            </a:r>
            <a:r>
              <a:rPr lang="en-US" sz="2200" dirty="0" smtClean="0">
                <a:hlinkClick r:id="rId3"/>
              </a:rPr>
              <a:t>/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cs typeface="Calibri" panose="020F0502020204030204"/>
              </a:rPr>
              <a:t>If you are aware of a non-profit needing RSVP assistance reach out to Jill Miller RSVP Program Specialist at </a:t>
            </a:r>
            <a:r>
              <a:rPr lang="en-US" sz="2200" dirty="0" smtClean="0">
                <a:solidFill>
                  <a:schemeClr val="bg1"/>
                </a:solidFill>
                <a:cs typeface="Calibri" panose="020F0502020204030204"/>
                <a:hlinkClick r:id="rId4"/>
              </a:rPr>
              <a:t>jmiller@ywcamclean.org</a:t>
            </a:r>
            <a:r>
              <a:rPr lang="en-US" sz="2200" dirty="0" smtClean="0">
                <a:solidFill>
                  <a:schemeClr val="bg1"/>
                </a:solidFill>
                <a:cs typeface="Calibri" panose="020F0502020204030204"/>
              </a:rPr>
              <a:t> </a:t>
            </a:r>
            <a:endParaRPr lang="en-US" sz="22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3F7990-E2D1-5043-8C51-FA1930C9A4F0}"/>
              </a:ext>
            </a:extLst>
          </p:cNvPr>
          <p:cNvSpPr/>
          <p:nvPr/>
        </p:nvSpPr>
        <p:spPr>
          <a:xfrm>
            <a:off x="628650" y="1690688"/>
            <a:ext cx="7614727" cy="6245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13F2EF-201D-4D38-A5CA-42E3A53E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8892"/>
            <a:ext cx="7886700" cy="88179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contact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B887E0-44E8-435A-AC6B-3DFFE6B25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028825"/>
            <a:ext cx="7726362" cy="3223113"/>
          </a:xfrm>
          <a:prstGeom prst="rect">
            <a:avLst/>
          </a:prstGeom>
        </p:spPr>
        <p:txBody>
          <a:bodyPr vert="horz" lIns="0" tIns="34290" rIns="0" bIns="34290" rtlCol="0" anchor="t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For 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questions or 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additional 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information.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endParaRPr lang="en-US" sz="2400" b="1" dirty="0">
              <a:solidFill>
                <a:schemeClr val="bg1"/>
              </a:solidFill>
              <a:cs typeface="Calibri"/>
            </a:endParaRPr>
          </a:p>
          <a:p>
            <a:endParaRPr lang="en-US" sz="2400" b="1" dirty="0" smtClean="0">
              <a:solidFill>
                <a:schemeClr val="bg1"/>
              </a:solidFill>
              <a:cs typeface="Calibri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cs typeface="Calibri"/>
              </a:rPr>
              <a:t>Melissa Breeden</a:t>
            </a:r>
          </a:p>
          <a:p>
            <a:r>
              <a:rPr lang="en-US" sz="2400" b="1" dirty="0" smtClean="0">
                <a:solidFill>
                  <a:schemeClr val="bg1"/>
                </a:solidFill>
                <a:cs typeface="Calibri"/>
              </a:rPr>
              <a:t>Vice President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  <a:p>
            <a:r>
              <a:rPr lang="en-US" sz="2400" dirty="0" smtClean="0">
                <a:solidFill>
                  <a:schemeClr val="bg1"/>
                </a:solidFill>
                <a:cs typeface="Calibri"/>
              </a:rPr>
              <a:t>mbreeden@ywcamclean.org</a:t>
            </a:r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3F7990-E2D1-5043-8C51-FA1930C9A4F0}"/>
              </a:ext>
            </a:extLst>
          </p:cNvPr>
          <p:cNvSpPr/>
          <p:nvPr/>
        </p:nvSpPr>
        <p:spPr>
          <a:xfrm>
            <a:off x="628650" y="1690688"/>
            <a:ext cx="7614727" cy="6245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315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13B37"/>
      </a:dk2>
      <a:lt2>
        <a:srgbClr val="E8E2E3"/>
      </a:lt2>
      <a:accent1>
        <a:srgbClr val="45B0A0"/>
      </a:accent1>
      <a:accent2>
        <a:srgbClr val="3BB16E"/>
      </a:accent2>
      <a:accent3>
        <a:srgbClr val="47B549"/>
      </a:accent3>
      <a:accent4>
        <a:srgbClr val="6AB13B"/>
      </a:accent4>
      <a:accent5>
        <a:srgbClr val="96A942"/>
      </a:accent5>
      <a:accent6>
        <a:srgbClr val="B1953B"/>
      </a:accent6>
      <a:hlink>
        <a:srgbClr val="6A8A2E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CAE9D3CD6B847A840933114C10B46" ma:contentTypeVersion="13" ma:contentTypeDescription="Create a new document." ma:contentTypeScope="" ma:versionID="dff58bbb7fdd4bfa6bce9773f534fb02">
  <xsd:schema xmlns:xsd="http://www.w3.org/2001/XMLSchema" xmlns:xs="http://www.w3.org/2001/XMLSchema" xmlns:p="http://schemas.microsoft.com/office/2006/metadata/properties" xmlns:ns2="67e297fb-5834-4ecf-b97d-d2e55ac39e9b" xmlns:ns3="63724b5a-dce5-4985-ab57-db5976bb9ab0" targetNamespace="http://schemas.microsoft.com/office/2006/metadata/properties" ma:root="true" ma:fieldsID="e58d8f3ce5875764eeb9a67c94570079" ns2:_="" ns3:_="">
    <xsd:import namespace="67e297fb-5834-4ecf-b97d-d2e55ac39e9b"/>
    <xsd:import namespace="63724b5a-dce5-4985-ab57-db5976bb9a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szsh" minOccurs="0"/>
                <xsd:element ref="ns2:qml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297fb-5834-4ecf-b97d-d2e55ac39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zsh" ma:index="19" nillable="true" ma:displayName="Text" ma:internalName="szsh">
      <xsd:simpleType>
        <xsd:restriction base="dms:Text"/>
      </xsd:simpleType>
    </xsd:element>
    <xsd:element name="qmlw" ma:index="20" nillable="true" ma:displayName="Number" ma:internalName="qmlw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24b5a-dce5-4985-ab57-db5976bb9a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zsh xmlns="67e297fb-5834-4ecf-b97d-d2e55ac39e9b" xsi:nil="true"/>
    <qmlw xmlns="67e297fb-5834-4ecf-b97d-d2e55ac39e9b" xsi:nil="true"/>
    <SharedWithUsers xmlns="63724b5a-dce5-4985-ab57-db5976bb9ab0">
      <UserInfo>
        <DisplayName>Anesdra Garland</DisplayName>
        <AccountId>54</AccountId>
        <AccountType/>
      </UserInfo>
      <UserInfo>
        <DisplayName>Stephanie Bridges</DisplayName>
        <AccountId>44</AccountId>
        <AccountType/>
      </UserInfo>
      <UserInfo>
        <DisplayName>Melissa Breeden</DisplayName>
        <AccountId>95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F20FA17-EB22-4DB9-80FD-C53DEFC918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297fb-5834-4ecf-b97d-d2e55ac39e9b"/>
    <ds:schemaRef ds:uri="63724b5a-dce5-4985-ab57-db5976bb9a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804C9B-59BB-4449-A704-84B2057554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2B6A32-9AE3-4177-90A3-84E44B563530}">
  <ds:schemaRefs>
    <ds:schemaRef ds:uri="67e297fb-5834-4ecf-b97d-d2e55ac39e9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3724b5a-dce5-4985-ab57-db5976bb9ab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YWCA_PITCH_DECK (McLean County) copy</Template>
  <TotalTime>944</TotalTime>
  <Words>469</Words>
  <Application>Microsoft Office PowerPoint</Application>
  <PresentationFormat>On-screen Show (4:3)</PresentationFormat>
  <Paragraphs>52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Avenir Next Heavy</vt:lpstr>
      <vt:lpstr>Calibri</vt:lpstr>
      <vt:lpstr>Calibri Light</vt:lpstr>
      <vt:lpstr>Source Sans Pro</vt:lpstr>
      <vt:lpstr>RetrospectVTI</vt:lpstr>
      <vt:lpstr>PowerPoint Presentation</vt:lpstr>
      <vt:lpstr>PowerPoint Presentation</vt:lpstr>
      <vt:lpstr>RSVP</vt:lpstr>
      <vt:lpstr>RSVP Community Impact</vt:lpstr>
      <vt:lpstr>RSVP Funding</vt:lpstr>
      <vt:lpstr>Inter-Generational Lemonade Stand</vt:lpstr>
      <vt:lpstr>RSVP Goals</vt:lpstr>
      <vt:lpstr>RSVP Request Process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Cinnamon Porter</dc:creator>
  <cp:lastModifiedBy>Melissa Breeden</cp:lastModifiedBy>
  <cp:revision>295</cp:revision>
  <dcterms:created xsi:type="dcterms:W3CDTF">2020-05-26T18:39:34Z</dcterms:created>
  <dcterms:modified xsi:type="dcterms:W3CDTF">2021-07-30T18:47:44Z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0x0101005A9CAE9D3CD6B847A840933114C10B46</vt:lpwstr>
  </property>
</Properties>
</file>