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7" r:id="rId3"/>
    <p:sldId id="277" r:id="rId4"/>
    <p:sldId id="288" r:id="rId5"/>
    <p:sldId id="280" r:id="rId6"/>
    <p:sldId id="281" r:id="rId7"/>
    <p:sldId id="282" r:id="rId8"/>
    <p:sldId id="283" r:id="rId9"/>
    <p:sldId id="292" r:id="rId10"/>
    <p:sldId id="295" r:id="rId11"/>
    <p:sldId id="29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3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alphaModFix amt="50000"/>
            <a:lum/>
            <a:extLst>
              <a:ext uri="{28A0092B-C50C-407E-A947-70E740481C1C}">
                <a14:useLocalDpi xmlns:a14="http://schemas.microsoft.com/office/drawing/2010/main"/>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994058"/>
            <a:ext cx="12192000" cy="777240"/>
          </a:xfrm>
        </p:spPr>
        <p:txBody>
          <a:bodyPr anchor="b"/>
          <a:lstStyle>
            <a:lvl1pPr algn="ctr">
              <a:defRPr sz="4500"/>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2DB112A8-9BC4-4CF8-BB58-A053B3D3D274}"/>
              </a:ext>
            </a:extLst>
          </p:cNvPr>
          <p:cNvSpPr/>
          <p:nvPr/>
        </p:nvSpPr>
        <p:spPr>
          <a:xfrm>
            <a:off x="0" y="3703668"/>
            <a:ext cx="12192000" cy="1358020"/>
          </a:xfrm>
          <a:prstGeom prst="rect">
            <a:avLst/>
          </a:prstGeom>
          <a:gradFill>
            <a:gsLst>
              <a:gs pos="100000">
                <a:schemeClr val="accent6">
                  <a:lumMod val="50000"/>
                  <a:alpha val="2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9318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Content Placeholder 12" descr="A picture containing bird, flower&#10;&#10;Description automatically generated">
            <a:extLst>
              <a:ext uri="{FF2B5EF4-FFF2-40B4-BE49-F238E27FC236}">
                <a16:creationId xmlns:a16="http://schemas.microsoft.com/office/drawing/2014/main" id="{BB3C7D83-BE8A-4471-A07E-5C913B6D185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 y="0"/>
            <a:ext cx="12191999" cy="1673352"/>
          </a:xfrm>
          <a:prstGeom prst="rect">
            <a:avLst/>
          </a:prstGeom>
        </p:spPr>
      </p:pic>
      <p:sp>
        <p:nvSpPr>
          <p:cNvPr id="8" name="Rectangle 7">
            <a:extLst>
              <a:ext uri="{FF2B5EF4-FFF2-40B4-BE49-F238E27FC236}">
                <a16:creationId xmlns:a16="http://schemas.microsoft.com/office/drawing/2014/main" id="{8E2FBE63-09C0-4A30-AC6D-F4DF35E8F7BF}"/>
              </a:ext>
            </a:extLst>
          </p:cNvPr>
          <p:cNvSpPr/>
          <p:nvPr/>
        </p:nvSpPr>
        <p:spPr>
          <a:xfrm>
            <a:off x="3" y="0"/>
            <a:ext cx="12191999"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3" name="Content Placeholder 2"/>
          <p:cNvSpPr>
            <a:spLocks noGrp="1"/>
          </p:cNvSpPr>
          <p:nvPr>
            <p:ph idx="1"/>
          </p:nvPr>
        </p:nvSpPr>
        <p:spPr>
          <a:xfrm>
            <a:off x="1008887" y="2045081"/>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1008887" y="173899"/>
            <a:ext cx="10515600" cy="1325563"/>
          </a:xfrm>
        </p:spPr>
        <p:txBody>
          <a:bodyPr/>
          <a:lstStyle/>
          <a:p>
            <a:r>
              <a:rPr lang="en-US"/>
              <a:t>Click to edit Master title style</a:t>
            </a:r>
            <a:endParaRPr lang="en-US" dirty="0"/>
          </a:p>
        </p:txBody>
      </p:sp>
    </p:spTree>
    <p:extLst>
      <p:ext uri="{BB962C8B-B14F-4D97-AF65-F5344CB8AC3E}">
        <p14:creationId xmlns:p14="http://schemas.microsoft.com/office/powerpoint/2010/main" val="221049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pic>
        <p:nvPicPr>
          <p:cNvPr id="8" name="Content Placeholder 12" descr="A picture containing bird, flower&#10;&#10;Description automatically generated">
            <a:extLst>
              <a:ext uri="{FF2B5EF4-FFF2-40B4-BE49-F238E27FC236}">
                <a16:creationId xmlns:a16="http://schemas.microsoft.com/office/drawing/2014/main" id="{A0466EE6-4CC2-4B04-9704-B5B099B0FB1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2C988DB7-DA29-42C7-AA8C-743D5F1C68BD}"/>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13302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pic>
        <p:nvPicPr>
          <p:cNvPr id="10" name="Content Placeholder 12" descr="A picture containing bird, flower&#10;&#10;Description automatically generated">
            <a:extLst>
              <a:ext uri="{FF2B5EF4-FFF2-40B4-BE49-F238E27FC236}">
                <a16:creationId xmlns:a16="http://schemas.microsoft.com/office/drawing/2014/main" id="{D1F209B3-2597-4C23-A1A3-8ADD7F51E9E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Text Placeholder 2"/>
          <p:cNvSpPr>
            <a:spLocks noGrp="1"/>
          </p:cNvSpPr>
          <p:nvPr>
            <p:ph type="body" idx="1"/>
          </p:nvPr>
        </p:nvSpPr>
        <p:spPr>
          <a:xfrm>
            <a:off x="839789" y="1681163"/>
            <a:ext cx="5157787" cy="823912"/>
          </a:xfrm>
        </p:spPr>
        <p:txBody>
          <a:bodyPr anchor="b"/>
          <a:lstStyle>
            <a:lvl1pPr marL="0" indent="0">
              <a:buNone/>
              <a:defRPr sz="1350" b="1"/>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1350" b="1"/>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FC9519E6-AB86-4C02-BF15-6023233D7A8B}"/>
              </a:ext>
            </a:extLst>
          </p:cNvPr>
          <p:cNvSpPr/>
          <p:nvPr/>
        </p:nvSpPr>
        <p:spPr>
          <a:xfrm>
            <a:off x="-1"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 name="Title 1"/>
          <p:cNvSpPr>
            <a:spLocks noGrp="1"/>
          </p:cNvSpPr>
          <p:nvPr>
            <p:ph type="title"/>
          </p:nvPr>
        </p:nvSpPr>
        <p:spPr>
          <a:xfrm>
            <a:off x="839788" y="365129"/>
            <a:ext cx="10515600" cy="1325563"/>
          </a:xfrm>
        </p:spPr>
        <p:txBody>
          <a:bodyPr/>
          <a:lstStyle/>
          <a:p>
            <a:r>
              <a:rPr lang="en-US"/>
              <a:t>Click to edit Master title style</a:t>
            </a:r>
            <a:endParaRPr lang="en-US" dirty="0"/>
          </a:p>
        </p:txBody>
      </p:sp>
    </p:spTree>
    <p:extLst>
      <p:ext uri="{BB962C8B-B14F-4D97-AF65-F5344CB8AC3E}">
        <p14:creationId xmlns:p14="http://schemas.microsoft.com/office/powerpoint/2010/main" val="639108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pic>
        <p:nvPicPr>
          <p:cNvPr id="7" name="Content Placeholder 12" descr="A picture containing bird, flower&#10;&#10;Description automatically generated">
            <a:extLst>
              <a:ext uri="{FF2B5EF4-FFF2-40B4-BE49-F238E27FC236}">
                <a16:creationId xmlns:a16="http://schemas.microsoft.com/office/drawing/2014/main" id="{78CB25D7-844F-450E-B1B6-A07A804585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6" name="Rectangle 5">
            <a:extLst>
              <a:ext uri="{FF2B5EF4-FFF2-40B4-BE49-F238E27FC236}">
                <a16:creationId xmlns:a16="http://schemas.microsoft.com/office/drawing/2014/main" id="{AF317957-14A4-472F-805A-32DFC17D6B52}"/>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08028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5" name="Content Placeholder 12" descr="A picture containing bird, flower&#10;&#10;Description automatically generated">
            <a:extLst>
              <a:ext uri="{FF2B5EF4-FFF2-40B4-BE49-F238E27FC236}">
                <a16:creationId xmlns:a16="http://schemas.microsoft.com/office/drawing/2014/main" id="{EDAD3B20-B5F7-494D-85E5-C7E7DE81DD6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6" name="Rectangle 5">
            <a:extLst>
              <a:ext uri="{FF2B5EF4-FFF2-40B4-BE49-F238E27FC236}">
                <a16:creationId xmlns:a16="http://schemas.microsoft.com/office/drawing/2014/main" id="{187DF474-E6F8-4B72-9CC7-C1334B9604CC}"/>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Tree>
    <p:extLst>
      <p:ext uri="{BB962C8B-B14F-4D97-AF65-F5344CB8AC3E}">
        <p14:creationId xmlns:p14="http://schemas.microsoft.com/office/powerpoint/2010/main" val="1201712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pic>
        <p:nvPicPr>
          <p:cNvPr id="8" name="Content Placeholder 12" descr="A picture containing bird, flower&#10;&#10;Description automatically generated">
            <a:extLst>
              <a:ext uri="{FF2B5EF4-FFF2-40B4-BE49-F238E27FC236}">
                <a16:creationId xmlns:a16="http://schemas.microsoft.com/office/drawing/2014/main" id="{E0EF35BA-CFAF-4370-AF45-FF703DC651D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Content Placeholder 2"/>
          <p:cNvSpPr>
            <a:spLocks noGrp="1"/>
          </p:cNvSpPr>
          <p:nvPr>
            <p:ph idx="1"/>
          </p:nvPr>
        </p:nvSpPr>
        <p:spPr>
          <a:xfrm>
            <a:off x="5180012" y="1984380"/>
            <a:ext cx="617220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1984375"/>
            <a:ext cx="3932237" cy="3811588"/>
          </a:xfrm>
        </p:spPr>
        <p:txBody>
          <a:bodyPr/>
          <a:lstStyle>
            <a:lvl1pPr marL="0" indent="0">
              <a:buNone/>
              <a:defRPr sz="900"/>
            </a:lvl1pPr>
            <a:lvl2pPr marL="257175" indent="0">
              <a:buNone/>
              <a:defRPr sz="825"/>
            </a:lvl2pPr>
            <a:lvl3pPr marL="514350" indent="0">
              <a:buNone/>
              <a:defRPr sz="675"/>
            </a:lvl3pPr>
            <a:lvl4pPr marL="771525" indent="0">
              <a:buNone/>
              <a:defRPr sz="600"/>
            </a:lvl4pPr>
            <a:lvl5pPr marL="1028700" indent="0">
              <a:buNone/>
              <a:defRPr sz="600"/>
            </a:lvl5pPr>
            <a:lvl6pPr marL="1285875" indent="0">
              <a:buNone/>
              <a:defRPr sz="600"/>
            </a:lvl6pPr>
            <a:lvl7pPr marL="1543050" indent="0">
              <a:buNone/>
              <a:defRPr sz="600"/>
            </a:lvl7pPr>
            <a:lvl8pPr marL="1800225" indent="0">
              <a:buNone/>
              <a:defRPr sz="600"/>
            </a:lvl8pPr>
            <a:lvl9pPr marL="2057400" indent="0">
              <a:buNone/>
              <a:defRPr sz="600"/>
            </a:lvl9pPr>
          </a:lstStyle>
          <a:p>
            <a:pPr lvl="0"/>
            <a:r>
              <a:rPr lang="en-US"/>
              <a:t>Click to edit Master text styles</a:t>
            </a:r>
          </a:p>
        </p:txBody>
      </p:sp>
      <p:sp>
        <p:nvSpPr>
          <p:cNvPr id="9" name="Rectangle 8">
            <a:extLst>
              <a:ext uri="{FF2B5EF4-FFF2-40B4-BE49-F238E27FC236}">
                <a16:creationId xmlns:a16="http://schemas.microsoft.com/office/drawing/2014/main" id="{8D5A72D5-1A2E-4776-B3E4-E6B9F1DDEBC6}"/>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 name="Title 1"/>
          <p:cNvSpPr>
            <a:spLocks noGrp="1"/>
          </p:cNvSpPr>
          <p:nvPr>
            <p:ph type="title"/>
          </p:nvPr>
        </p:nvSpPr>
        <p:spPr>
          <a:xfrm>
            <a:off x="842593" y="73152"/>
            <a:ext cx="10509623" cy="1600200"/>
          </a:xfrm>
        </p:spPr>
        <p:txBody>
          <a:bodyPr anchor="b"/>
          <a:lstStyle>
            <a:lvl1pPr>
              <a:defRPr sz="1800"/>
            </a:lvl1pPr>
          </a:lstStyle>
          <a:p>
            <a:r>
              <a:rPr lang="en-US"/>
              <a:t>Click to edit Master title style</a:t>
            </a:r>
            <a:endParaRPr lang="en-US" dirty="0"/>
          </a:p>
        </p:txBody>
      </p:sp>
    </p:spTree>
    <p:extLst>
      <p:ext uri="{BB962C8B-B14F-4D97-AF65-F5344CB8AC3E}">
        <p14:creationId xmlns:p14="http://schemas.microsoft.com/office/powerpoint/2010/main" val="3079867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pic>
        <p:nvPicPr>
          <p:cNvPr id="8" name="Content Placeholder 12" descr="A picture containing bird, flower&#10;&#10;Description automatically generated">
            <a:extLst>
              <a:ext uri="{FF2B5EF4-FFF2-40B4-BE49-F238E27FC236}">
                <a16:creationId xmlns:a16="http://schemas.microsoft.com/office/drawing/2014/main" id="{E566A203-EF05-49E3-86A8-62774EC442A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Picture Placeholder 2"/>
          <p:cNvSpPr>
            <a:spLocks noGrp="1" noChangeAspect="1"/>
          </p:cNvSpPr>
          <p:nvPr>
            <p:ph type="pic" idx="1"/>
          </p:nvPr>
        </p:nvSpPr>
        <p:spPr>
          <a:xfrm>
            <a:off x="5278812" y="1984380"/>
            <a:ext cx="6172200" cy="4873625"/>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dirty="0"/>
              <a:t>Click icon to add picture</a:t>
            </a:r>
          </a:p>
        </p:txBody>
      </p:sp>
      <p:sp>
        <p:nvSpPr>
          <p:cNvPr id="4" name="Text Placeholder 3"/>
          <p:cNvSpPr>
            <a:spLocks noGrp="1"/>
          </p:cNvSpPr>
          <p:nvPr>
            <p:ph type="body" sz="half" idx="2"/>
          </p:nvPr>
        </p:nvSpPr>
        <p:spPr>
          <a:xfrm>
            <a:off x="983224" y="1984375"/>
            <a:ext cx="3932237" cy="3811588"/>
          </a:xfrm>
        </p:spPr>
        <p:txBody>
          <a:bodyPr/>
          <a:lstStyle>
            <a:lvl1pPr marL="0" indent="0">
              <a:buNone/>
              <a:defRPr sz="900"/>
            </a:lvl1pPr>
            <a:lvl2pPr marL="257175" indent="0">
              <a:buNone/>
              <a:defRPr sz="825"/>
            </a:lvl2pPr>
            <a:lvl3pPr marL="514350" indent="0">
              <a:buNone/>
              <a:defRPr sz="675"/>
            </a:lvl3pPr>
            <a:lvl4pPr marL="771525" indent="0">
              <a:buNone/>
              <a:defRPr sz="600"/>
            </a:lvl4pPr>
            <a:lvl5pPr marL="1028700" indent="0">
              <a:buNone/>
              <a:defRPr sz="600"/>
            </a:lvl5pPr>
            <a:lvl6pPr marL="1285875" indent="0">
              <a:buNone/>
              <a:defRPr sz="600"/>
            </a:lvl6pPr>
            <a:lvl7pPr marL="1543050" indent="0">
              <a:buNone/>
              <a:defRPr sz="600"/>
            </a:lvl7pPr>
            <a:lvl8pPr marL="1800225" indent="0">
              <a:buNone/>
              <a:defRPr sz="600"/>
            </a:lvl8pPr>
            <a:lvl9pPr marL="2057400" indent="0">
              <a:buNone/>
              <a:defRPr sz="600"/>
            </a:lvl9pPr>
          </a:lstStyle>
          <a:p>
            <a:pPr lvl="0"/>
            <a:r>
              <a:rPr lang="en-US"/>
              <a:t>Click to edit Master text styles</a:t>
            </a:r>
          </a:p>
        </p:txBody>
      </p:sp>
      <p:sp>
        <p:nvSpPr>
          <p:cNvPr id="9" name="Rectangle 8">
            <a:extLst>
              <a:ext uri="{FF2B5EF4-FFF2-40B4-BE49-F238E27FC236}">
                <a16:creationId xmlns:a16="http://schemas.microsoft.com/office/drawing/2014/main" id="{DA166E79-7B55-402E-9F96-BAE35309C713}"/>
              </a:ext>
            </a:extLst>
          </p:cNvPr>
          <p:cNvSpPr/>
          <p:nvPr/>
        </p:nvSpPr>
        <p:spPr>
          <a:xfrm>
            <a:off x="-10412"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 name="Title 1"/>
          <p:cNvSpPr>
            <a:spLocks noGrp="1"/>
          </p:cNvSpPr>
          <p:nvPr>
            <p:ph type="title"/>
          </p:nvPr>
        </p:nvSpPr>
        <p:spPr>
          <a:xfrm>
            <a:off x="850200" y="36576"/>
            <a:ext cx="10491600" cy="1600200"/>
          </a:xfrm>
        </p:spPr>
        <p:txBody>
          <a:bodyPr anchor="b"/>
          <a:lstStyle>
            <a:lvl1pPr>
              <a:defRPr sz="1800"/>
            </a:lvl1pPr>
          </a:lstStyle>
          <a:p>
            <a:r>
              <a:rPr lang="en-US"/>
              <a:t>Click to edit Master title style</a:t>
            </a:r>
            <a:endParaRPr lang="en-US" dirty="0"/>
          </a:p>
        </p:txBody>
      </p:sp>
    </p:spTree>
    <p:extLst>
      <p:ext uri="{BB962C8B-B14F-4D97-AF65-F5344CB8AC3E}">
        <p14:creationId xmlns:p14="http://schemas.microsoft.com/office/powerpoint/2010/main" val="629323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25283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482355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899E-4698-4E9B-8BCC-0299D85DB773}"/>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C009F06-2576-4BC2-91F0-66B7CCA1D059}"/>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7D5A030-E2AB-4A04-B190-9DAAF4A83E6A}"/>
              </a:ext>
            </a:extLst>
          </p:cNvPr>
          <p:cNvSpPr>
            <a:spLocks noGrp="1"/>
          </p:cNvSpPr>
          <p:nvPr>
            <p:ph type="dt" sz="half" idx="10"/>
          </p:nvPr>
        </p:nvSpPr>
        <p:spPr/>
        <p:txBody>
          <a:bodyPr/>
          <a:lstStyle/>
          <a:p>
            <a:fld id="{44F8F21F-E99D-45D2-9797-52FA37F3DBA9}" type="datetimeFigureOut">
              <a:rPr lang="en-US" smtClean="0"/>
              <a:t>11/2/2021</a:t>
            </a:fld>
            <a:endParaRPr lang="en-US" dirty="0"/>
          </a:p>
        </p:txBody>
      </p:sp>
      <p:sp>
        <p:nvSpPr>
          <p:cNvPr id="5" name="Footer Placeholder 4">
            <a:extLst>
              <a:ext uri="{FF2B5EF4-FFF2-40B4-BE49-F238E27FC236}">
                <a16:creationId xmlns:a16="http://schemas.microsoft.com/office/drawing/2014/main" id="{A6AA8B72-C688-4FD7-975B-DC00D843E9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D6AE88-2845-4B14-B4B4-FA74B78F3594}"/>
              </a:ext>
            </a:extLst>
          </p:cNvPr>
          <p:cNvSpPr>
            <a:spLocks noGrp="1"/>
          </p:cNvSpPr>
          <p:nvPr>
            <p:ph type="sldNum" sz="quarter" idx="12"/>
          </p:nvPr>
        </p:nvSpPr>
        <p:spPr/>
        <p:txBody>
          <a:bodyPr/>
          <a:lstStyle/>
          <a:p>
            <a:fld id="{5ADD9292-36AB-4B60-B2AE-392B4E98CB87}" type="slidenum">
              <a:rPr lang="en-US" smtClean="0"/>
              <a:t>‹#›</a:t>
            </a:fld>
            <a:endParaRPr lang="en-US" dirty="0"/>
          </a:p>
        </p:txBody>
      </p:sp>
    </p:spTree>
    <p:extLst>
      <p:ext uri="{BB962C8B-B14F-4D97-AF65-F5344CB8AC3E}">
        <p14:creationId xmlns:p14="http://schemas.microsoft.com/office/powerpoint/2010/main" val="3186511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Content Placeholder 12" descr="A picture containing bird, flower&#10;&#10;Description automatically generated">
            <a:extLst>
              <a:ext uri="{FF2B5EF4-FFF2-40B4-BE49-F238E27FC236}">
                <a16:creationId xmlns:a16="http://schemas.microsoft.com/office/drawing/2014/main" id="{BB3C7D83-BE8A-4471-A07E-5C913B6D185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 y="0"/>
            <a:ext cx="12191999" cy="1673352"/>
          </a:xfrm>
          <a:prstGeom prst="rect">
            <a:avLst/>
          </a:prstGeom>
        </p:spPr>
      </p:pic>
      <p:sp>
        <p:nvSpPr>
          <p:cNvPr id="8" name="Rectangle 7">
            <a:extLst>
              <a:ext uri="{FF2B5EF4-FFF2-40B4-BE49-F238E27FC236}">
                <a16:creationId xmlns:a16="http://schemas.microsoft.com/office/drawing/2014/main" id="{8E2FBE63-09C0-4A30-AC6D-F4DF35E8F7BF}"/>
              </a:ext>
            </a:extLst>
          </p:cNvPr>
          <p:cNvSpPr/>
          <p:nvPr/>
        </p:nvSpPr>
        <p:spPr>
          <a:xfrm>
            <a:off x="2" y="0"/>
            <a:ext cx="12191999"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Content Placeholder 2"/>
          <p:cNvSpPr>
            <a:spLocks noGrp="1"/>
          </p:cNvSpPr>
          <p:nvPr>
            <p:ph idx="1"/>
          </p:nvPr>
        </p:nvSpPr>
        <p:spPr>
          <a:xfrm>
            <a:off x="1008887" y="2045081"/>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1008887" y="173897"/>
            <a:ext cx="10515600" cy="1325563"/>
          </a:xfrm>
        </p:spPr>
        <p:txBody>
          <a:bodyPr/>
          <a:lstStyle/>
          <a:p>
            <a:r>
              <a:rPr lang="en-US"/>
              <a:t>Click to edit Master title style</a:t>
            </a:r>
            <a:endParaRPr lang="en-US" dirty="0"/>
          </a:p>
        </p:txBody>
      </p:sp>
    </p:spTree>
    <p:extLst>
      <p:ext uri="{BB962C8B-B14F-4D97-AF65-F5344CB8AC3E}">
        <p14:creationId xmlns:p14="http://schemas.microsoft.com/office/powerpoint/2010/main" val="24672258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899E-4698-4E9B-8BCC-0299D85DB773}"/>
              </a:ext>
            </a:extLst>
          </p:cNvPr>
          <p:cNvSpPr>
            <a:spLocks noGrp="1"/>
          </p:cNvSpPr>
          <p:nvPr>
            <p:ph type="ctrTitle"/>
          </p:nvPr>
        </p:nvSpPr>
        <p:spPr>
          <a:xfrm>
            <a:off x="1524000" y="1122363"/>
            <a:ext cx="9144000" cy="2387600"/>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BC009F06-2576-4BC2-91F0-66B7CCA1D059}"/>
              </a:ext>
            </a:extLst>
          </p:cNvPr>
          <p:cNvSpPr>
            <a:spLocks noGrp="1"/>
          </p:cNvSpPr>
          <p:nvPr>
            <p:ph type="subTitle" idx="1"/>
          </p:nvPr>
        </p:nvSpPr>
        <p:spPr>
          <a:xfrm>
            <a:off x="1524000" y="3602038"/>
            <a:ext cx="9144000" cy="1655762"/>
          </a:xfrm>
        </p:spPr>
        <p:txBody>
          <a:bodyPr/>
          <a:lstStyle>
            <a:lvl1pPr marL="0" indent="0" algn="ctr">
              <a:buNone/>
              <a:defRPr sz="1350"/>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37D5A030-E2AB-4A04-B190-9DAAF4A83E6A}"/>
              </a:ext>
            </a:extLst>
          </p:cNvPr>
          <p:cNvSpPr>
            <a:spLocks noGrp="1"/>
          </p:cNvSpPr>
          <p:nvPr>
            <p:ph type="dt" sz="half" idx="10"/>
          </p:nvPr>
        </p:nvSpPr>
        <p:spPr/>
        <p:txBody>
          <a:bodyPr/>
          <a:lstStyle/>
          <a:p>
            <a:fld id="{44F8F21F-E99D-45D2-9797-52FA37F3DBA9}" type="datetimeFigureOut">
              <a:rPr lang="en-US" smtClean="0"/>
              <a:t>11/2/2021</a:t>
            </a:fld>
            <a:endParaRPr lang="en-US" dirty="0"/>
          </a:p>
        </p:txBody>
      </p:sp>
      <p:sp>
        <p:nvSpPr>
          <p:cNvPr id="5" name="Footer Placeholder 4">
            <a:extLst>
              <a:ext uri="{FF2B5EF4-FFF2-40B4-BE49-F238E27FC236}">
                <a16:creationId xmlns:a16="http://schemas.microsoft.com/office/drawing/2014/main" id="{A6AA8B72-C688-4FD7-975B-DC00D843E9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D6AE88-2845-4B14-B4B4-FA74B78F3594}"/>
              </a:ext>
            </a:extLst>
          </p:cNvPr>
          <p:cNvSpPr>
            <a:spLocks noGrp="1"/>
          </p:cNvSpPr>
          <p:nvPr>
            <p:ph type="sldNum" sz="quarter" idx="12"/>
          </p:nvPr>
        </p:nvSpPr>
        <p:spPr/>
        <p:txBody>
          <a:bodyPr/>
          <a:lstStyle/>
          <a:p>
            <a:fld id="{5ADD9292-36AB-4B60-B2AE-392B4E98CB87}" type="slidenum">
              <a:rPr lang="en-US" smtClean="0"/>
              <a:t>‹#›</a:t>
            </a:fld>
            <a:endParaRPr lang="en-US" dirty="0"/>
          </a:p>
        </p:txBody>
      </p:sp>
    </p:spTree>
    <p:extLst>
      <p:ext uri="{BB962C8B-B14F-4D97-AF65-F5344CB8AC3E}">
        <p14:creationId xmlns:p14="http://schemas.microsoft.com/office/powerpoint/2010/main" val="2104637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Content Placeholder 12" descr="A picture containing bird, flower&#10;&#10;Description automatically generated">
            <a:extLst>
              <a:ext uri="{FF2B5EF4-FFF2-40B4-BE49-F238E27FC236}">
                <a16:creationId xmlns:a16="http://schemas.microsoft.com/office/drawing/2014/main" id="{A0466EE6-4CC2-4B04-9704-B5B099B0FB1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2C988DB7-DA29-42C7-AA8C-743D5F1C68BD}"/>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3352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Content Placeholder 12" descr="A picture containing bird, flower&#10;&#10;Description automatically generated">
            <a:extLst>
              <a:ext uri="{FF2B5EF4-FFF2-40B4-BE49-F238E27FC236}">
                <a16:creationId xmlns:a16="http://schemas.microsoft.com/office/drawing/2014/main" id="{D1F209B3-2597-4C23-A1A3-8ADD7F51E9E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FC9519E6-AB86-4C02-BF15-6023233D7A8B}"/>
              </a:ext>
            </a:extLst>
          </p:cNvPr>
          <p:cNvSpPr/>
          <p:nvPr/>
        </p:nvSpPr>
        <p:spPr>
          <a:xfrm>
            <a:off x="-1"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839788" y="365129"/>
            <a:ext cx="10515600" cy="1325563"/>
          </a:xfrm>
        </p:spPr>
        <p:txBody>
          <a:bodyPr/>
          <a:lstStyle/>
          <a:p>
            <a:r>
              <a:rPr lang="en-US"/>
              <a:t>Click to edit Master title style</a:t>
            </a:r>
            <a:endParaRPr lang="en-US" dirty="0"/>
          </a:p>
        </p:txBody>
      </p:sp>
    </p:spTree>
    <p:extLst>
      <p:ext uri="{BB962C8B-B14F-4D97-AF65-F5344CB8AC3E}">
        <p14:creationId xmlns:p14="http://schemas.microsoft.com/office/powerpoint/2010/main" val="259940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Content Placeholder 12" descr="A picture containing bird, flower&#10;&#10;Description automatically generated">
            <a:extLst>
              <a:ext uri="{FF2B5EF4-FFF2-40B4-BE49-F238E27FC236}">
                <a16:creationId xmlns:a16="http://schemas.microsoft.com/office/drawing/2014/main" id="{78CB25D7-844F-450E-B1B6-A07A804585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6" name="Rectangle 5">
            <a:extLst>
              <a:ext uri="{FF2B5EF4-FFF2-40B4-BE49-F238E27FC236}">
                <a16:creationId xmlns:a16="http://schemas.microsoft.com/office/drawing/2014/main" id="{AF317957-14A4-472F-805A-32DFC17D6B52}"/>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24950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Content Placeholder 12" descr="A picture containing bird, flower&#10;&#10;Description automatically generated">
            <a:extLst>
              <a:ext uri="{FF2B5EF4-FFF2-40B4-BE49-F238E27FC236}">
                <a16:creationId xmlns:a16="http://schemas.microsoft.com/office/drawing/2014/main" id="{EDAD3B20-B5F7-494D-85E5-C7E7DE81DD6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6" name="Rectangle 5">
            <a:extLst>
              <a:ext uri="{FF2B5EF4-FFF2-40B4-BE49-F238E27FC236}">
                <a16:creationId xmlns:a16="http://schemas.microsoft.com/office/drawing/2014/main" id="{187DF474-E6F8-4B72-9CC7-C1334B9604CC}"/>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614200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Content Placeholder 12" descr="A picture containing bird, flower&#10;&#10;Description automatically generated">
            <a:extLst>
              <a:ext uri="{FF2B5EF4-FFF2-40B4-BE49-F238E27FC236}">
                <a16:creationId xmlns:a16="http://schemas.microsoft.com/office/drawing/2014/main" id="{E0EF35BA-CFAF-4370-AF45-FF703DC651D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Content Placeholder 2"/>
          <p:cNvSpPr>
            <a:spLocks noGrp="1"/>
          </p:cNvSpPr>
          <p:nvPr>
            <p:ph idx="1"/>
          </p:nvPr>
        </p:nvSpPr>
        <p:spPr>
          <a:xfrm>
            <a:off x="5180012" y="198437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1984375"/>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Rectangle 8">
            <a:extLst>
              <a:ext uri="{FF2B5EF4-FFF2-40B4-BE49-F238E27FC236}">
                <a16:creationId xmlns:a16="http://schemas.microsoft.com/office/drawing/2014/main" id="{8D5A72D5-1A2E-4776-B3E4-E6B9F1DDEBC6}"/>
              </a:ext>
            </a:extLst>
          </p:cNvPr>
          <p:cNvSpPr/>
          <p:nvPr/>
        </p:nvSpPr>
        <p:spPr>
          <a:xfrm>
            <a:off x="0"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842591" y="73152"/>
            <a:ext cx="10509623" cy="1600200"/>
          </a:xfrm>
        </p:spPr>
        <p:txBody>
          <a:bodyPr anchor="b"/>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44642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Content Placeholder 12" descr="A picture containing bird, flower&#10;&#10;Description automatically generated">
            <a:extLst>
              <a:ext uri="{FF2B5EF4-FFF2-40B4-BE49-F238E27FC236}">
                <a16:creationId xmlns:a16="http://schemas.microsoft.com/office/drawing/2014/main" id="{E566A203-EF05-49E3-86A8-62774EC442A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2192000" cy="1673352"/>
          </a:xfrm>
          <a:prstGeom prst="rect">
            <a:avLst/>
          </a:prstGeom>
        </p:spPr>
      </p:pic>
      <p:sp>
        <p:nvSpPr>
          <p:cNvPr id="3" name="Picture Placeholder 2"/>
          <p:cNvSpPr>
            <a:spLocks noGrp="1" noChangeAspect="1"/>
          </p:cNvSpPr>
          <p:nvPr>
            <p:ph type="pic" idx="1"/>
          </p:nvPr>
        </p:nvSpPr>
        <p:spPr>
          <a:xfrm>
            <a:off x="5278812" y="1984378"/>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983224" y="1984375"/>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Rectangle 8">
            <a:extLst>
              <a:ext uri="{FF2B5EF4-FFF2-40B4-BE49-F238E27FC236}">
                <a16:creationId xmlns:a16="http://schemas.microsoft.com/office/drawing/2014/main" id="{DA166E79-7B55-402E-9F96-BAE35309C713}"/>
              </a:ext>
            </a:extLst>
          </p:cNvPr>
          <p:cNvSpPr/>
          <p:nvPr/>
        </p:nvSpPr>
        <p:spPr>
          <a:xfrm>
            <a:off x="-10412" y="0"/>
            <a:ext cx="12192000" cy="1673352"/>
          </a:xfrm>
          <a:prstGeom prst="rect">
            <a:avLst/>
          </a:prstGeom>
          <a:gradFill>
            <a:gsLst>
              <a:gs pos="100000">
                <a:schemeClr val="accent6">
                  <a:lumMod val="50000"/>
                  <a:alpha val="5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850200" y="36576"/>
            <a:ext cx="10491600" cy="1600200"/>
          </a:xfrm>
        </p:spPr>
        <p:txBody>
          <a:bodyPr anchor="b"/>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189793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Title Slide">
    <p:bg>
      <p:bgPr>
        <a:blipFill dpi="0" rotWithShape="1">
          <a:blip r:embed="rId2">
            <a:alphaModFix amt="50000"/>
            <a:lum/>
            <a:extLst>
              <a:ext uri="{28A0092B-C50C-407E-A947-70E740481C1C}">
                <a14:useLocalDpi xmlns:a14="http://schemas.microsoft.com/office/drawing/2010/main"/>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994058"/>
            <a:ext cx="12192000" cy="777240"/>
          </a:xfrm>
        </p:spPr>
        <p:txBody>
          <a:bodyPr anchor="b"/>
          <a:lstStyle>
            <a:lvl1pPr algn="ctr">
              <a:defRPr sz="3375"/>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2DB112A8-9BC4-4CF8-BB58-A053B3D3D274}"/>
              </a:ext>
            </a:extLst>
          </p:cNvPr>
          <p:cNvSpPr/>
          <p:nvPr/>
        </p:nvSpPr>
        <p:spPr>
          <a:xfrm>
            <a:off x="0" y="3703668"/>
            <a:ext cx="12192000" cy="1358020"/>
          </a:xfrm>
          <a:prstGeom prst="rect">
            <a:avLst/>
          </a:prstGeom>
          <a:gradFill>
            <a:gsLst>
              <a:gs pos="100000">
                <a:schemeClr val="accent6">
                  <a:lumMod val="50000"/>
                  <a:alpha val="20000"/>
                </a:schemeClr>
              </a:gs>
              <a:gs pos="0">
                <a:srgbClr val="92D050">
                  <a:alpha val="90000"/>
                </a:srgb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Tree>
    <p:extLst>
      <p:ext uri="{BB962C8B-B14F-4D97-AF65-F5344CB8AC3E}">
        <p14:creationId xmlns:p14="http://schemas.microsoft.com/office/powerpoint/2010/main" val="32673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A close up of a logo&#10;&#10;Description automatically generated">
            <a:extLst>
              <a:ext uri="{FF2B5EF4-FFF2-40B4-BE49-F238E27FC236}">
                <a16:creationId xmlns:a16="http://schemas.microsoft.com/office/drawing/2014/main" id="{BAA4FE93-B00B-439E-A718-072CF807148D}"/>
              </a:ext>
            </a:extLst>
          </p:cNvPr>
          <p:cNvPicPr>
            <a:picLocks noChangeAspect="1"/>
          </p:cNvPicPr>
          <p:nvPr/>
        </p:nvPicPr>
        <p:blipFill>
          <a:blip r:embed="rId22" cstate="email">
            <a:alphaModFix amt="50000"/>
            <a:extLst>
              <a:ext uri="{28A0092B-C50C-407E-A947-70E740481C1C}">
                <a14:useLocalDpi xmlns:a14="http://schemas.microsoft.com/office/drawing/2010/main"/>
              </a:ext>
            </a:extLst>
          </a:blip>
          <a:stretch>
            <a:fillRect/>
          </a:stretch>
        </p:blipFill>
        <p:spPr>
          <a:xfrm>
            <a:off x="48289" y="5242463"/>
            <a:ext cx="2112475" cy="1586412"/>
          </a:xfrm>
          <a:prstGeom prst="rect">
            <a:avLst/>
          </a:prstGeom>
        </p:spPr>
      </p:pic>
    </p:spTree>
    <p:extLst>
      <p:ext uri="{BB962C8B-B14F-4D97-AF65-F5344CB8AC3E}">
        <p14:creationId xmlns:p14="http://schemas.microsoft.com/office/powerpoint/2010/main" val="2985965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auldunay.com/forget-audience-segmentation-segment-by/"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C292AEB-1B01-4639-94D0-1C060A4C7F0D}"/>
              </a:ext>
            </a:extLst>
          </p:cNvPr>
          <p:cNvSpPr>
            <a:spLocks noGrp="1"/>
          </p:cNvSpPr>
          <p:nvPr>
            <p:ph type="ctrTitle"/>
          </p:nvPr>
        </p:nvSpPr>
        <p:spPr>
          <a:xfrm>
            <a:off x="-92765" y="3848283"/>
            <a:ext cx="12192000" cy="1121281"/>
          </a:xfrm>
        </p:spPr>
        <p:txBody>
          <a:bodyPr vert="horz" lIns="91440" tIns="45720" rIns="91440" bIns="45720" rtlCol="0" anchor="ctr">
            <a:normAutofit fontScale="90000"/>
          </a:bodyPr>
          <a:lstStyle/>
          <a:p>
            <a:pPr algn="r"/>
            <a:r>
              <a:rPr lang="en-US" dirty="0">
                <a:cs typeface="Calibri Light"/>
              </a:rPr>
              <a:t>The Planning Process to Develop Macon County Pilot Projects </a:t>
            </a:r>
          </a:p>
        </p:txBody>
      </p:sp>
      <p:sp>
        <p:nvSpPr>
          <p:cNvPr id="4" name="TextBox 3">
            <a:extLst>
              <a:ext uri="{FF2B5EF4-FFF2-40B4-BE49-F238E27FC236}">
                <a16:creationId xmlns:a16="http://schemas.microsoft.com/office/drawing/2014/main" id="{56F3FA90-76DF-4026-90FA-7B52BA21C569}"/>
              </a:ext>
            </a:extLst>
          </p:cNvPr>
          <p:cNvSpPr txBox="1"/>
          <p:nvPr/>
        </p:nvSpPr>
        <p:spPr>
          <a:xfrm>
            <a:off x="4305678" y="5305331"/>
            <a:ext cx="6010630" cy="1384995"/>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800" dirty="0">
                <a:solidFill>
                  <a:prstClr val="black"/>
                </a:solidFill>
                <a:latin typeface="Calibri" panose="020F0502020204030204"/>
              </a:rPr>
              <a:t>Presented by: Sheila M. Greuel, MA</a:t>
            </a:r>
          </a:p>
          <a:p>
            <a:pPr algn="r"/>
            <a:r>
              <a:rPr lang="en-US" sz="2800" dirty="0">
                <a:solidFill>
                  <a:prstClr val="black"/>
                </a:solidFill>
                <a:latin typeface="Calibri" panose="020F0502020204030204"/>
              </a:rPr>
              <a:t>ECIAAA Community Liaison</a:t>
            </a:r>
          </a:p>
          <a:p>
            <a:pPr algn="r"/>
            <a:r>
              <a:rPr lang="en-US" sz="2800" dirty="0">
                <a:solidFill>
                  <a:prstClr val="black"/>
                </a:solidFill>
                <a:latin typeface="Calibri" panose="020F0502020204030204"/>
              </a:rPr>
              <a:t>November </a:t>
            </a:r>
            <a:r>
              <a:rPr lang="en-US" sz="2800">
                <a:solidFill>
                  <a:prstClr val="black"/>
                </a:solidFill>
                <a:latin typeface="Calibri" panose="020F0502020204030204"/>
              </a:rPr>
              <a:t>3, 2021</a:t>
            </a:r>
            <a:endParaRPr lang="en-US" sz="3200" dirty="0">
              <a:solidFill>
                <a:prstClr val="black"/>
              </a:solidFill>
              <a:latin typeface="Calibri" panose="020F0502020204030204"/>
              <a:cs typeface="Calibri" panose="020F0502020204030204"/>
            </a:endParaRPr>
          </a:p>
        </p:txBody>
      </p:sp>
    </p:spTree>
    <p:extLst>
      <p:ext uri="{BB962C8B-B14F-4D97-AF65-F5344CB8AC3E}">
        <p14:creationId xmlns:p14="http://schemas.microsoft.com/office/powerpoint/2010/main" val="4241763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738E62-2BAB-4D16-9F96-646AC6D3E9E7}"/>
              </a:ext>
            </a:extLst>
          </p:cNvPr>
          <p:cNvSpPr>
            <a:spLocks noGrp="1"/>
          </p:cNvSpPr>
          <p:nvPr>
            <p:ph idx="1"/>
          </p:nvPr>
        </p:nvSpPr>
        <p:spPr/>
        <p:txBody>
          <a:bodyPr>
            <a:normAutofit/>
          </a:bodyPr>
          <a:lstStyle/>
          <a:p>
            <a:pPr marL="0" indent="0">
              <a:buNone/>
            </a:pPr>
            <a:r>
              <a:rPr lang="en-US" sz="2800" dirty="0"/>
              <a:t>A BIG Thank You to: </a:t>
            </a:r>
          </a:p>
          <a:p>
            <a:pPr marL="0" indent="0">
              <a:buNone/>
            </a:pPr>
            <a:endParaRPr lang="en-US" sz="2800" dirty="0"/>
          </a:p>
          <a:p>
            <a:pPr marL="0" indent="0">
              <a:buNone/>
            </a:pPr>
            <a:r>
              <a:rPr lang="en-US" sz="2800" dirty="0" err="1"/>
              <a:t>Orsi</a:t>
            </a:r>
            <a:r>
              <a:rPr lang="en-US" sz="2800" dirty="0"/>
              <a:t> </a:t>
            </a:r>
            <a:r>
              <a:rPr lang="en-US" sz="2800" dirty="0" err="1"/>
              <a:t>Ficsor</a:t>
            </a:r>
            <a:r>
              <a:rPr lang="en-US" sz="2800" dirty="0"/>
              <a:t>, ECIAAA</a:t>
            </a:r>
          </a:p>
          <a:p>
            <a:pPr marL="0" indent="0">
              <a:buNone/>
            </a:pPr>
            <a:r>
              <a:rPr lang="en-US" sz="2800" dirty="0"/>
              <a:t>Service Compliance Coordinator</a:t>
            </a:r>
          </a:p>
          <a:p>
            <a:pPr marL="0" indent="0">
              <a:buNone/>
            </a:pPr>
            <a:endParaRPr lang="en-US" sz="2800" dirty="0"/>
          </a:p>
          <a:p>
            <a:pPr marL="0" indent="0">
              <a:buNone/>
            </a:pPr>
            <a:r>
              <a:rPr lang="en-US" sz="2800" dirty="0"/>
              <a:t>For your help with the Macon</a:t>
            </a:r>
          </a:p>
          <a:p>
            <a:pPr marL="0" indent="0">
              <a:buNone/>
            </a:pPr>
            <a:r>
              <a:rPr lang="en-US" sz="2800" dirty="0"/>
              <a:t> County survey statistics! </a:t>
            </a:r>
          </a:p>
        </p:txBody>
      </p:sp>
      <p:sp>
        <p:nvSpPr>
          <p:cNvPr id="3" name="Title 2">
            <a:extLst>
              <a:ext uri="{FF2B5EF4-FFF2-40B4-BE49-F238E27FC236}">
                <a16:creationId xmlns:a16="http://schemas.microsoft.com/office/drawing/2014/main" id="{94B067EE-7C45-4A44-A770-75883FFDB34C}"/>
              </a:ext>
            </a:extLst>
          </p:cNvPr>
          <p:cNvSpPr>
            <a:spLocks noGrp="1"/>
          </p:cNvSpPr>
          <p:nvPr>
            <p:ph type="title"/>
          </p:nvPr>
        </p:nvSpPr>
        <p:spPr/>
        <p:txBody>
          <a:bodyPr/>
          <a:lstStyle/>
          <a:p>
            <a:r>
              <a:rPr lang="en-US" dirty="0"/>
              <a:t>THANK YOU!!!!</a:t>
            </a:r>
          </a:p>
        </p:txBody>
      </p:sp>
      <p:pic>
        <p:nvPicPr>
          <p:cNvPr id="5" name="Picture 4">
            <a:extLst>
              <a:ext uri="{FF2B5EF4-FFF2-40B4-BE49-F238E27FC236}">
                <a16:creationId xmlns:a16="http://schemas.microsoft.com/office/drawing/2014/main" id="{AC6318A7-E57F-4575-B5D4-37B071EA80C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680926" y="2792000"/>
            <a:ext cx="2857500" cy="2857500"/>
          </a:xfrm>
          <a:prstGeom prst="rect">
            <a:avLst/>
          </a:prstGeom>
        </p:spPr>
      </p:pic>
    </p:spTree>
    <p:extLst>
      <p:ext uri="{BB962C8B-B14F-4D97-AF65-F5344CB8AC3E}">
        <p14:creationId xmlns:p14="http://schemas.microsoft.com/office/powerpoint/2010/main" val="946863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13FD2B-8B73-402D-9E1C-3E764D06118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2800" dirty="0"/>
              <a:t>Thank you for all you do for Older Adults in East Central Illinois!</a:t>
            </a:r>
          </a:p>
        </p:txBody>
      </p:sp>
      <p:sp>
        <p:nvSpPr>
          <p:cNvPr id="3" name="Title 2">
            <a:extLst>
              <a:ext uri="{FF2B5EF4-FFF2-40B4-BE49-F238E27FC236}">
                <a16:creationId xmlns:a16="http://schemas.microsoft.com/office/drawing/2014/main" id="{D048A82E-1C03-45FE-B054-24E65117FC9D}"/>
              </a:ext>
            </a:extLst>
          </p:cNvPr>
          <p:cNvSpPr>
            <a:spLocks noGrp="1"/>
          </p:cNvSpPr>
          <p:nvPr>
            <p:ph type="title"/>
          </p:nvPr>
        </p:nvSpPr>
        <p:spPr/>
        <p:txBody>
          <a:bodyPr/>
          <a:lstStyle/>
          <a:p>
            <a:r>
              <a:rPr lang="en-US" dirty="0"/>
              <a:t>Questions? </a:t>
            </a:r>
          </a:p>
        </p:txBody>
      </p:sp>
    </p:spTree>
    <p:extLst>
      <p:ext uri="{BB962C8B-B14F-4D97-AF65-F5344CB8AC3E}">
        <p14:creationId xmlns:p14="http://schemas.microsoft.com/office/powerpoint/2010/main" val="25338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C707F7-ABB4-46F6-8BB2-E6F95CD13EC1}"/>
              </a:ext>
            </a:extLst>
          </p:cNvPr>
          <p:cNvSpPr>
            <a:spLocks noGrp="1"/>
          </p:cNvSpPr>
          <p:nvPr>
            <p:ph idx="1"/>
          </p:nvPr>
        </p:nvSpPr>
        <p:spPr>
          <a:xfrm>
            <a:off x="2280665" y="1945647"/>
            <a:ext cx="7886700" cy="4722439"/>
          </a:xfrm>
        </p:spPr>
        <p:txBody>
          <a:bodyPr vert="horz" lIns="68580" tIns="34290" rIns="68580" bIns="34290" rtlCol="0" anchor="t">
            <a:normAutofit/>
          </a:bodyPr>
          <a:lstStyle/>
          <a:p>
            <a:pPr marL="0" indent="0">
              <a:spcBef>
                <a:spcPts val="0"/>
              </a:spcBef>
              <a:buNone/>
            </a:pPr>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n-US" sz="2000" dirty="0">
                <a:cs typeface="Calibri" panose="020F0502020204030204"/>
              </a:rPr>
              <a:t>The intent of the survey was to provide information to inform the development of effective sustainable pilot projects which will reduce social isolation in older adults facing this challenge in Macon County. </a:t>
            </a:r>
          </a:p>
          <a:p>
            <a:pPr marL="0" indent="0">
              <a:buNone/>
            </a:pPr>
            <a:endParaRPr lang="en-US" sz="2000" dirty="0">
              <a:cs typeface="Calibri" panose="020F0502020204030204"/>
            </a:endParaRPr>
          </a:p>
          <a:p>
            <a:pPr marL="0" indent="0">
              <a:buNone/>
            </a:pPr>
            <a:r>
              <a:rPr lang="en-US" sz="2000" dirty="0">
                <a:cs typeface="Calibri" panose="020F0502020204030204"/>
              </a:rPr>
              <a:t>           Survey information: </a:t>
            </a:r>
          </a:p>
          <a:p>
            <a:pPr marL="0" indent="0">
              <a:buNone/>
            </a:pPr>
            <a:r>
              <a:rPr lang="en-US" sz="2000" dirty="0">
                <a:cs typeface="Calibri" panose="020F0502020204030204"/>
              </a:rPr>
              <a:t>		- 13 providers distributed surveys to clients</a:t>
            </a:r>
          </a:p>
          <a:p>
            <a:pPr marL="0" indent="0">
              <a:buNone/>
            </a:pPr>
            <a:r>
              <a:rPr lang="en-US" sz="2000" dirty="0">
                <a:cs typeface="Calibri" panose="020F0502020204030204"/>
              </a:rPr>
              <a:t>		- 5 providers were community dwelling locations</a:t>
            </a:r>
          </a:p>
          <a:p>
            <a:pPr marL="0" indent="0">
              <a:buNone/>
            </a:pPr>
            <a:r>
              <a:rPr lang="en-US" sz="2000" dirty="0">
                <a:cs typeface="Calibri" panose="020F0502020204030204"/>
              </a:rPr>
              <a:t>		- Decatur Public Library and Memorial Health Systems 			               participated. </a:t>
            </a:r>
          </a:p>
          <a:p>
            <a:pPr marL="0" indent="0">
              <a:buNone/>
            </a:pPr>
            <a:r>
              <a:rPr lang="en-US" sz="2000" dirty="0">
                <a:cs typeface="Calibri" panose="020F0502020204030204"/>
              </a:rPr>
              <a:t>		-479 Surveys Completed</a:t>
            </a:r>
          </a:p>
          <a:p>
            <a:pPr marL="0" indent="0">
              <a:buNone/>
            </a:pPr>
            <a:r>
              <a:rPr lang="en-US" sz="1650" dirty="0">
                <a:cs typeface="Calibri" panose="020F0502020204030204"/>
              </a:rPr>
              <a:t>	 </a:t>
            </a:r>
          </a:p>
          <a:p>
            <a:pPr marL="0" indent="0">
              <a:buNone/>
            </a:pPr>
            <a:r>
              <a:rPr lang="en-US" sz="1650" dirty="0">
                <a:cs typeface="Calibri" panose="020F0502020204030204"/>
              </a:rPr>
              <a:t>             </a:t>
            </a:r>
          </a:p>
        </p:txBody>
      </p:sp>
      <p:sp>
        <p:nvSpPr>
          <p:cNvPr id="3" name="Title 2">
            <a:extLst>
              <a:ext uri="{FF2B5EF4-FFF2-40B4-BE49-F238E27FC236}">
                <a16:creationId xmlns:a16="http://schemas.microsoft.com/office/drawing/2014/main" id="{2EA4DD7F-9DA1-4AED-893A-7614B69039FD}"/>
              </a:ext>
            </a:extLst>
          </p:cNvPr>
          <p:cNvSpPr>
            <a:spLocks noGrp="1"/>
          </p:cNvSpPr>
          <p:nvPr>
            <p:ph type="title"/>
          </p:nvPr>
        </p:nvSpPr>
        <p:spPr>
          <a:xfrm>
            <a:off x="1873561" y="295174"/>
            <a:ext cx="5915025" cy="994172"/>
          </a:xfrm>
        </p:spPr>
        <p:txBody>
          <a:bodyPr>
            <a:normAutofit fontScale="90000"/>
          </a:bodyPr>
          <a:lstStyle/>
          <a:p>
            <a:r>
              <a:rPr lang="en-US" dirty="0"/>
              <a:t>Macon County Survey  Participation </a:t>
            </a:r>
          </a:p>
        </p:txBody>
      </p:sp>
    </p:spTree>
    <p:extLst>
      <p:ext uri="{BB962C8B-B14F-4D97-AF65-F5344CB8AC3E}">
        <p14:creationId xmlns:p14="http://schemas.microsoft.com/office/powerpoint/2010/main" val="1462801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8E3946-978D-4A66-AD39-75C5A14E1B47}"/>
              </a:ext>
            </a:extLst>
          </p:cNvPr>
          <p:cNvSpPr>
            <a:spLocks noGrp="1"/>
          </p:cNvSpPr>
          <p:nvPr>
            <p:ph idx="1"/>
          </p:nvPr>
        </p:nvSpPr>
        <p:spPr>
          <a:xfrm>
            <a:off x="2155942" y="1767656"/>
            <a:ext cx="4629150" cy="4873625"/>
          </a:xfrm>
        </p:spPr>
        <p:txBody>
          <a:bodyPr vert="horz" lIns="91440" tIns="45720" rIns="91440" bIns="45720" rtlCol="0" anchor="t">
            <a:noAutofit/>
          </a:bodyPr>
          <a:lstStyle/>
          <a:p>
            <a:pPr marL="0" indent="0">
              <a:lnSpc>
                <a:spcPct val="100000"/>
              </a:lnSpc>
              <a:spcBef>
                <a:spcPct val="20000"/>
              </a:spcBef>
              <a:spcAft>
                <a:spcPts val="600"/>
              </a:spcAft>
              <a:buNone/>
            </a:pPr>
            <a:r>
              <a:rPr lang="en-US" sz="1600" dirty="0">
                <a:latin typeface="Calibri"/>
                <a:cs typeface="Calibri"/>
              </a:rPr>
              <a:t>The UCLA Loneliness Scale comprises of 3 questions that measure three dimensions of loneliness: relational connectedness, social connectedness, and self-perceived isolation. The questions are:</a:t>
            </a:r>
            <a:endParaRPr lang="en-US" sz="1600" dirty="0">
              <a:latin typeface="Calibri"/>
              <a:ea typeface="+mn-lt"/>
              <a:cs typeface="+mn-lt"/>
            </a:endParaRPr>
          </a:p>
          <a:p>
            <a:pPr marL="385445" indent="-385445">
              <a:lnSpc>
                <a:spcPct val="100000"/>
              </a:lnSpc>
              <a:spcBef>
                <a:spcPct val="20000"/>
              </a:spcBef>
              <a:spcAft>
                <a:spcPts val="600"/>
              </a:spcAft>
              <a:buAutoNum type="arabicPeriod"/>
            </a:pPr>
            <a:r>
              <a:rPr lang="en-US" sz="1600" b="1" dirty="0">
                <a:latin typeface="Calibri"/>
                <a:cs typeface="Calibri"/>
              </a:rPr>
              <a:t>How often do you feel that you lack companionship?</a:t>
            </a:r>
            <a:endParaRPr lang="en-US" sz="1600" b="1" dirty="0">
              <a:latin typeface="Calibri"/>
              <a:ea typeface="+mn-lt"/>
              <a:cs typeface="+mn-lt"/>
            </a:endParaRPr>
          </a:p>
          <a:p>
            <a:pPr marL="385445" indent="-385445">
              <a:lnSpc>
                <a:spcPct val="100000"/>
              </a:lnSpc>
              <a:spcBef>
                <a:spcPct val="20000"/>
              </a:spcBef>
              <a:spcAft>
                <a:spcPts val="600"/>
              </a:spcAft>
              <a:buAutoNum type="arabicPeriod"/>
            </a:pPr>
            <a:r>
              <a:rPr lang="en-US" sz="1600" b="1" dirty="0">
                <a:latin typeface="Calibri"/>
                <a:cs typeface="Calibri"/>
              </a:rPr>
              <a:t>How often do you feel left out?</a:t>
            </a:r>
            <a:endParaRPr lang="en-US" sz="1600" b="1" dirty="0">
              <a:latin typeface="Calibri"/>
              <a:ea typeface="+mn-lt"/>
              <a:cs typeface="+mn-lt"/>
            </a:endParaRPr>
          </a:p>
          <a:p>
            <a:pPr marL="385445" indent="-385445">
              <a:lnSpc>
                <a:spcPct val="100000"/>
              </a:lnSpc>
              <a:spcBef>
                <a:spcPct val="20000"/>
              </a:spcBef>
              <a:spcAft>
                <a:spcPts val="600"/>
              </a:spcAft>
              <a:buAutoNum type="arabicPeriod"/>
            </a:pPr>
            <a:r>
              <a:rPr lang="en-US" sz="1600" b="1" dirty="0">
                <a:latin typeface="Calibri"/>
                <a:cs typeface="Calibri"/>
              </a:rPr>
              <a:t>How often do you feel isolated from others?</a:t>
            </a:r>
            <a:endParaRPr lang="en-US" sz="1600" b="1" dirty="0">
              <a:latin typeface="Calibri"/>
              <a:ea typeface="+mn-lt"/>
              <a:cs typeface="+mn-lt"/>
            </a:endParaRPr>
          </a:p>
          <a:p>
            <a:pPr marL="0" indent="0">
              <a:lnSpc>
                <a:spcPct val="100000"/>
              </a:lnSpc>
              <a:spcBef>
                <a:spcPct val="20000"/>
              </a:spcBef>
              <a:spcAft>
                <a:spcPts val="600"/>
              </a:spcAft>
              <a:buNone/>
            </a:pPr>
            <a:br>
              <a:rPr lang="en-US" sz="1600" dirty="0">
                <a:latin typeface="Calibri"/>
                <a:cs typeface="Calibri"/>
              </a:rPr>
            </a:br>
            <a:r>
              <a:rPr lang="en-US" sz="1600" dirty="0">
                <a:latin typeface="Calibri"/>
                <a:cs typeface="Calibri"/>
              </a:rPr>
              <a:t>How to answer and score results (6 to 9 = lonely):</a:t>
            </a:r>
            <a:endParaRPr lang="en-US" sz="1600" dirty="0">
              <a:latin typeface="Calibri"/>
              <a:ea typeface="+mn-lt"/>
              <a:cs typeface="+mn-lt"/>
            </a:endParaRPr>
          </a:p>
          <a:p>
            <a:pPr marL="0" indent="0">
              <a:lnSpc>
                <a:spcPct val="100000"/>
              </a:lnSpc>
              <a:spcBef>
                <a:spcPct val="20000"/>
              </a:spcBef>
              <a:spcAft>
                <a:spcPts val="600"/>
              </a:spcAft>
              <a:buNone/>
            </a:pPr>
            <a:r>
              <a:rPr lang="en-US" sz="1600" dirty="0">
                <a:latin typeface="Calibri"/>
                <a:cs typeface="Calibri"/>
              </a:rPr>
              <a:t>                            Hardly ever = 1 score</a:t>
            </a:r>
            <a:endParaRPr lang="en-US" sz="1600" dirty="0">
              <a:latin typeface="Calibri"/>
              <a:ea typeface="+mn-lt"/>
              <a:cs typeface="+mn-lt"/>
            </a:endParaRPr>
          </a:p>
          <a:p>
            <a:pPr marL="0" indent="0">
              <a:lnSpc>
                <a:spcPct val="100000"/>
              </a:lnSpc>
              <a:spcBef>
                <a:spcPct val="20000"/>
              </a:spcBef>
              <a:spcAft>
                <a:spcPts val="600"/>
              </a:spcAft>
              <a:buNone/>
            </a:pPr>
            <a:r>
              <a:rPr lang="en-US" sz="1600" dirty="0">
                <a:latin typeface="Calibri"/>
                <a:cs typeface="Calibri"/>
              </a:rPr>
              <a:t>                            Some of the time = 2 score</a:t>
            </a:r>
            <a:endParaRPr lang="en-US" sz="1600" dirty="0">
              <a:latin typeface="Calibri"/>
              <a:ea typeface="+mn-lt"/>
              <a:cs typeface="+mn-lt"/>
            </a:endParaRPr>
          </a:p>
          <a:p>
            <a:pPr marL="0" indent="0">
              <a:lnSpc>
                <a:spcPct val="100000"/>
              </a:lnSpc>
              <a:spcBef>
                <a:spcPct val="20000"/>
              </a:spcBef>
              <a:spcAft>
                <a:spcPts val="600"/>
              </a:spcAft>
              <a:buNone/>
            </a:pPr>
            <a:r>
              <a:rPr lang="en-US" sz="1600" dirty="0">
                <a:latin typeface="Calibri"/>
                <a:cs typeface="Calibri"/>
              </a:rPr>
              <a:t>                             Often = 3 score</a:t>
            </a:r>
            <a:endParaRPr lang="en-US" sz="1600" dirty="0">
              <a:latin typeface="Calibri"/>
              <a:ea typeface="+mn-lt"/>
              <a:cs typeface="+mn-lt"/>
            </a:endParaRPr>
          </a:p>
        </p:txBody>
      </p:sp>
      <p:sp>
        <p:nvSpPr>
          <p:cNvPr id="4" name="Text Placeholder 3">
            <a:extLst>
              <a:ext uri="{FF2B5EF4-FFF2-40B4-BE49-F238E27FC236}">
                <a16:creationId xmlns:a16="http://schemas.microsoft.com/office/drawing/2014/main" id="{F6BA9392-B649-4730-B9B5-76CF1D1F19A7}"/>
              </a:ext>
            </a:extLst>
          </p:cNvPr>
          <p:cNvSpPr>
            <a:spLocks noGrp="1"/>
          </p:cNvSpPr>
          <p:nvPr>
            <p:ph type="body" sz="half" idx="2"/>
          </p:nvPr>
        </p:nvSpPr>
        <p:spPr>
          <a:xfrm>
            <a:off x="6920550" y="1867147"/>
            <a:ext cx="2949178" cy="3811588"/>
          </a:xfrm>
        </p:spPr>
        <p:txBody>
          <a:bodyPr vert="horz" lIns="91440" tIns="45720" rIns="91440" bIns="45720" rtlCol="0" anchor="t">
            <a:noAutofit/>
          </a:bodyPr>
          <a:lstStyle/>
          <a:p>
            <a:pPr>
              <a:lnSpc>
                <a:spcPct val="100000"/>
              </a:lnSpc>
              <a:spcBef>
                <a:spcPct val="20000"/>
              </a:spcBef>
              <a:spcAft>
                <a:spcPts val="600"/>
              </a:spcAft>
            </a:pPr>
            <a:r>
              <a:rPr lang="en-US" sz="1600" dirty="0">
                <a:cs typeface="Calibri"/>
              </a:rPr>
              <a:t>One page survey to assess needs.</a:t>
            </a:r>
          </a:p>
          <a:p>
            <a:pPr>
              <a:lnSpc>
                <a:spcPct val="100000"/>
              </a:lnSpc>
              <a:spcBef>
                <a:spcPct val="20000"/>
              </a:spcBef>
              <a:spcAft>
                <a:spcPts val="600"/>
              </a:spcAft>
            </a:pPr>
            <a:r>
              <a:rPr lang="en-US" sz="1600" dirty="0">
                <a:cs typeface="Calibri"/>
              </a:rPr>
              <a:t>Interaction Preferences shows needs/factors of social isolation:</a:t>
            </a:r>
          </a:p>
          <a:p>
            <a:pPr marL="457200" indent="-457200">
              <a:lnSpc>
                <a:spcPct val="100000"/>
              </a:lnSpc>
              <a:spcBef>
                <a:spcPct val="20000"/>
              </a:spcBef>
              <a:spcAft>
                <a:spcPts val="600"/>
              </a:spcAft>
              <a:buFont typeface="+mj-lt"/>
              <a:buAutoNum type="arabicPeriod"/>
            </a:pPr>
            <a:r>
              <a:rPr lang="en-US" sz="1600" b="1" dirty="0">
                <a:cs typeface="Calibri"/>
              </a:rPr>
              <a:t>What is your favorite way to interact with others?</a:t>
            </a:r>
          </a:p>
          <a:p>
            <a:pPr marL="457200" indent="-457200">
              <a:lnSpc>
                <a:spcPct val="100000"/>
              </a:lnSpc>
              <a:spcBef>
                <a:spcPct val="20000"/>
              </a:spcBef>
              <a:spcAft>
                <a:spcPts val="600"/>
              </a:spcAft>
              <a:buFont typeface="+mj-lt"/>
              <a:buAutoNum type="arabicPeriod"/>
            </a:pPr>
            <a:r>
              <a:rPr lang="en-US" sz="1600" b="1" dirty="0">
                <a:cs typeface="Calibri"/>
              </a:rPr>
              <a:t>How often would you like to interact with someone?</a:t>
            </a:r>
          </a:p>
          <a:p>
            <a:pPr marL="457200" indent="-457200">
              <a:lnSpc>
                <a:spcPct val="100000"/>
              </a:lnSpc>
              <a:spcBef>
                <a:spcPct val="20000"/>
              </a:spcBef>
              <a:spcAft>
                <a:spcPts val="600"/>
              </a:spcAft>
              <a:buFont typeface="+mj-lt"/>
              <a:buAutoNum type="arabicPeriod"/>
            </a:pPr>
            <a:r>
              <a:rPr lang="en-US" sz="1600" b="1" dirty="0">
                <a:cs typeface="Calibri"/>
              </a:rPr>
              <a:t>What are some things that keep you from interacting with others?</a:t>
            </a:r>
          </a:p>
          <a:p>
            <a:pPr>
              <a:lnSpc>
                <a:spcPct val="100000"/>
              </a:lnSpc>
              <a:spcBef>
                <a:spcPct val="20000"/>
              </a:spcBef>
              <a:spcAft>
                <a:spcPts val="600"/>
              </a:spcAft>
            </a:pPr>
            <a:r>
              <a:rPr lang="en-US" sz="1600" dirty="0">
                <a:cs typeface="Calibri"/>
              </a:rPr>
              <a:t>Brief Demographic Questions and Identification (e.g. GENBUE26)</a:t>
            </a:r>
          </a:p>
        </p:txBody>
      </p:sp>
      <p:sp>
        <p:nvSpPr>
          <p:cNvPr id="3" name="Title 2">
            <a:extLst>
              <a:ext uri="{FF2B5EF4-FFF2-40B4-BE49-F238E27FC236}">
                <a16:creationId xmlns:a16="http://schemas.microsoft.com/office/drawing/2014/main" id="{CD1BC108-3FF5-48D4-BECD-86F5DFDC4F3C}"/>
              </a:ext>
            </a:extLst>
          </p:cNvPr>
          <p:cNvSpPr>
            <a:spLocks noGrp="1"/>
          </p:cNvSpPr>
          <p:nvPr>
            <p:ph type="title"/>
          </p:nvPr>
        </p:nvSpPr>
        <p:spPr>
          <a:xfrm>
            <a:off x="2155942" y="73152"/>
            <a:ext cx="8393724" cy="1600200"/>
          </a:xfrm>
        </p:spPr>
        <p:txBody>
          <a:bodyPr>
            <a:normAutofit/>
          </a:bodyPr>
          <a:lstStyle/>
          <a:p>
            <a:r>
              <a:rPr lang="en-US" sz="3600" dirty="0"/>
              <a:t>The Project: Client status/needs assessment</a:t>
            </a:r>
            <a:br>
              <a:rPr lang="en-US" sz="3600" dirty="0"/>
            </a:br>
            <a:r>
              <a:rPr lang="en-US" sz="3600" dirty="0"/>
              <a:t>479 Surveys Completed</a:t>
            </a:r>
            <a:br>
              <a:rPr lang="en-US" sz="3600" dirty="0"/>
            </a:br>
            <a:endParaRPr lang="en-US" sz="3300" dirty="0"/>
          </a:p>
        </p:txBody>
      </p:sp>
      <p:pic>
        <p:nvPicPr>
          <p:cNvPr id="6" name="Picture 5" descr="Graphical user interface, text, application&#10;&#10;Description automatically generated">
            <a:extLst>
              <a:ext uri="{FF2B5EF4-FFF2-40B4-BE49-F238E27FC236}">
                <a16:creationId xmlns:a16="http://schemas.microsoft.com/office/drawing/2014/main" id="{6717D229-2CEB-4A41-B227-FF592EE7DFD9}"/>
              </a:ext>
            </a:extLst>
          </p:cNvPr>
          <p:cNvPicPr>
            <a:picLocks noChangeAspect="1"/>
          </p:cNvPicPr>
          <p:nvPr/>
        </p:nvPicPr>
        <p:blipFill rotWithShape="1">
          <a:blip r:embed="rId2"/>
          <a:srcRect t="17768" b="23669"/>
          <a:stretch/>
        </p:blipFill>
        <p:spPr>
          <a:xfrm>
            <a:off x="8733692" y="5458438"/>
            <a:ext cx="1934308" cy="1132773"/>
          </a:xfrm>
          <a:prstGeom prst="rect">
            <a:avLst/>
          </a:prstGeom>
        </p:spPr>
      </p:pic>
    </p:spTree>
    <p:extLst>
      <p:ext uri="{BB962C8B-B14F-4D97-AF65-F5344CB8AC3E}">
        <p14:creationId xmlns:p14="http://schemas.microsoft.com/office/powerpoint/2010/main" val="1411431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CA73F2-854B-4BE1-99E2-A7B4016B046E}"/>
              </a:ext>
            </a:extLst>
          </p:cNvPr>
          <p:cNvSpPr>
            <a:spLocks noGrp="1"/>
          </p:cNvSpPr>
          <p:nvPr>
            <p:ph type="title"/>
          </p:nvPr>
        </p:nvSpPr>
        <p:spPr>
          <a:xfrm>
            <a:off x="1993510" y="268022"/>
            <a:ext cx="7886700" cy="994172"/>
          </a:xfrm>
        </p:spPr>
        <p:txBody>
          <a:bodyPr>
            <a:normAutofit fontScale="90000"/>
          </a:bodyPr>
          <a:lstStyle/>
          <a:p>
            <a:r>
              <a:rPr lang="en-US" dirty="0"/>
              <a:t>Survey Findings: UCLA 3-Item Loneliness Scale</a:t>
            </a:r>
          </a:p>
        </p:txBody>
      </p:sp>
      <p:graphicFrame>
        <p:nvGraphicFramePr>
          <p:cNvPr id="7" name="Table 7">
            <a:extLst>
              <a:ext uri="{FF2B5EF4-FFF2-40B4-BE49-F238E27FC236}">
                <a16:creationId xmlns:a16="http://schemas.microsoft.com/office/drawing/2014/main" id="{6AC26B4A-B46A-48B9-B7D8-40502227DEC2}"/>
              </a:ext>
            </a:extLst>
          </p:cNvPr>
          <p:cNvGraphicFramePr>
            <a:graphicFrameLocks noGrp="1"/>
          </p:cNvGraphicFramePr>
          <p:nvPr>
            <p:ph idx="1"/>
            <p:extLst>
              <p:ext uri="{D42A27DB-BD31-4B8C-83A1-F6EECF244321}">
                <p14:modId xmlns:p14="http://schemas.microsoft.com/office/powerpoint/2010/main" val="3422866294"/>
              </p:ext>
            </p:extLst>
          </p:nvPr>
        </p:nvGraphicFramePr>
        <p:xfrm>
          <a:off x="2902226" y="2212760"/>
          <a:ext cx="5353878" cy="3909746"/>
        </p:xfrm>
        <a:graphic>
          <a:graphicData uri="http://schemas.openxmlformats.org/drawingml/2006/table">
            <a:tbl>
              <a:tblPr firstRow="1" bandRow="1">
                <a:tableStyleId>{5C22544A-7EE6-4342-B048-85BDC9FD1C3A}</a:tableStyleId>
              </a:tblPr>
              <a:tblGrid>
                <a:gridCol w="1994795">
                  <a:extLst>
                    <a:ext uri="{9D8B030D-6E8A-4147-A177-3AD203B41FA5}">
                      <a16:colId xmlns:a16="http://schemas.microsoft.com/office/drawing/2014/main" val="848760573"/>
                    </a:ext>
                  </a:extLst>
                </a:gridCol>
                <a:gridCol w="848803">
                  <a:extLst>
                    <a:ext uri="{9D8B030D-6E8A-4147-A177-3AD203B41FA5}">
                      <a16:colId xmlns:a16="http://schemas.microsoft.com/office/drawing/2014/main" val="2729059418"/>
                    </a:ext>
                  </a:extLst>
                </a:gridCol>
                <a:gridCol w="1309531">
                  <a:extLst>
                    <a:ext uri="{9D8B030D-6E8A-4147-A177-3AD203B41FA5}">
                      <a16:colId xmlns:a16="http://schemas.microsoft.com/office/drawing/2014/main" val="3498383046"/>
                    </a:ext>
                  </a:extLst>
                </a:gridCol>
                <a:gridCol w="1200749">
                  <a:extLst>
                    <a:ext uri="{9D8B030D-6E8A-4147-A177-3AD203B41FA5}">
                      <a16:colId xmlns:a16="http://schemas.microsoft.com/office/drawing/2014/main" val="997880073"/>
                    </a:ext>
                  </a:extLst>
                </a:gridCol>
              </a:tblGrid>
              <a:tr h="851274">
                <a:tc>
                  <a:txBody>
                    <a:bodyPr/>
                    <a:lstStyle/>
                    <a:p>
                      <a:endParaRPr lang="en-US" sz="1100" dirty="0"/>
                    </a:p>
                  </a:txBody>
                  <a:tcPr marL="68580" marR="68580" marT="34290" marB="34290"/>
                </a:tc>
                <a:tc>
                  <a:txBody>
                    <a:bodyPr/>
                    <a:lstStyle/>
                    <a:p>
                      <a:r>
                        <a:rPr lang="en-US" sz="1500" dirty="0"/>
                        <a:t>Hardly Ever</a:t>
                      </a:r>
                    </a:p>
                  </a:txBody>
                  <a:tcPr marL="68580" marR="68580" marT="34290" marB="34290"/>
                </a:tc>
                <a:tc>
                  <a:txBody>
                    <a:bodyPr/>
                    <a:lstStyle/>
                    <a:p>
                      <a:r>
                        <a:rPr lang="en-US" sz="1500" dirty="0"/>
                        <a:t>Some of the Time</a:t>
                      </a:r>
                    </a:p>
                  </a:txBody>
                  <a:tcPr marL="68580" marR="68580" marT="34290" marB="34290"/>
                </a:tc>
                <a:tc>
                  <a:txBody>
                    <a:bodyPr/>
                    <a:lstStyle/>
                    <a:p>
                      <a:r>
                        <a:rPr lang="en-US" sz="1500" dirty="0"/>
                        <a:t>Often</a:t>
                      </a:r>
                    </a:p>
                    <a:p>
                      <a:endParaRPr lang="en-US" sz="1100" dirty="0"/>
                    </a:p>
                  </a:txBody>
                  <a:tcPr marL="68580" marR="68580" marT="34290" marB="34290"/>
                </a:tc>
                <a:extLst>
                  <a:ext uri="{0D108BD9-81ED-4DB2-BD59-A6C34878D82A}">
                    <a16:rowId xmlns:a16="http://schemas.microsoft.com/office/drawing/2014/main" val="3242409601"/>
                  </a:ext>
                </a:extLst>
              </a:tr>
              <a:tr h="1134040">
                <a:tc>
                  <a:txBody>
                    <a:bodyPr/>
                    <a:lstStyle/>
                    <a:p>
                      <a:r>
                        <a:rPr lang="en-US" sz="1500" dirty="0"/>
                        <a:t>How often do you lack Companionship?</a:t>
                      </a:r>
                    </a:p>
                  </a:txBody>
                  <a:tcPr marL="68580" marR="68580" marT="34290" marB="34290"/>
                </a:tc>
                <a:tc>
                  <a:txBody>
                    <a:bodyPr/>
                    <a:lstStyle/>
                    <a:p>
                      <a:r>
                        <a:rPr lang="en-US" sz="1500" dirty="0"/>
                        <a:t>50%</a:t>
                      </a:r>
                    </a:p>
                  </a:txBody>
                  <a:tcPr marL="68580" marR="68580" marT="34290" marB="34290"/>
                </a:tc>
                <a:tc>
                  <a:txBody>
                    <a:bodyPr/>
                    <a:lstStyle/>
                    <a:p>
                      <a:r>
                        <a:rPr lang="en-US" sz="1500" dirty="0"/>
                        <a:t>36%</a:t>
                      </a:r>
                    </a:p>
                  </a:txBody>
                  <a:tcPr marL="68580" marR="68580" marT="34290" marB="34290"/>
                </a:tc>
                <a:tc>
                  <a:txBody>
                    <a:bodyPr/>
                    <a:lstStyle/>
                    <a:p>
                      <a:r>
                        <a:rPr lang="en-US" sz="1500" dirty="0"/>
                        <a:t>14%</a:t>
                      </a:r>
                    </a:p>
                  </a:txBody>
                  <a:tcPr marL="68580" marR="68580" marT="34290" marB="34290"/>
                </a:tc>
                <a:extLst>
                  <a:ext uri="{0D108BD9-81ED-4DB2-BD59-A6C34878D82A}">
                    <a16:rowId xmlns:a16="http://schemas.microsoft.com/office/drawing/2014/main" val="1977662603"/>
                  </a:ext>
                </a:extLst>
              </a:tr>
              <a:tr h="790392">
                <a:tc>
                  <a:txBody>
                    <a:bodyPr/>
                    <a:lstStyle/>
                    <a:p>
                      <a:r>
                        <a:rPr lang="en-US" sz="1500" dirty="0"/>
                        <a:t>How often do you feel left out?</a:t>
                      </a:r>
                    </a:p>
                  </a:txBody>
                  <a:tcPr marL="68580" marR="68580" marT="34290" marB="34290"/>
                </a:tc>
                <a:tc>
                  <a:txBody>
                    <a:bodyPr/>
                    <a:lstStyle/>
                    <a:p>
                      <a:r>
                        <a:rPr lang="en-US" sz="1500" dirty="0"/>
                        <a:t>60%</a:t>
                      </a:r>
                    </a:p>
                  </a:txBody>
                  <a:tcPr marL="68580" marR="68580" marT="34290" marB="34290"/>
                </a:tc>
                <a:tc>
                  <a:txBody>
                    <a:bodyPr/>
                    <a:lstStyle/>
                    <a:p>
                      <a:r>
                        <a:rPr lang="en-US" sz="1500" dirty="0"/>
                        <a:t>30%</a:t>
                      </a:r>
                    </a:p>
                  </a:txBody>
                  <a:tcPr marL="68580" marR="68580" marT="34290" marB="34290"/>
                </a:tc>
                <a:tc>
                  <a:txBody>
                    <a:bodyPr/>
                    <a:lstStyle/>
                    <a:p>
                      <a:r>
                        <a:rPr lang="en-US" sz="1500" dirty="0"/>
                        <a:t>10%</a:t>
                      </a:r>
                    </a:p>
                  </a:txBody>
                  <a:tcPr marL="68580" marR="68580" marT="34290" marB="34290"/>
                </a:tc>
                <a:extLst>
                  <a:ext uri="{0D108BD9-81ED-4DB2-BD59-A6C34878D82A}">
                    <a16:rowId xmlns:a16="http://schemas.microsoft.com/office/drawing/2014/main" val="3415663962"/>
                  </a:ext>
                </a:extLst>
              </a:tr>
              <a:tr h="1134040">
                <a:tc>
                  <a:txBody>
                    <a:bodyPr/>
                    <a:lstStyle/>
                    <a:p>
                      <a:r>
                        <a:rPr lang="en-US" sz="1500" dirty="0"/>
                        <a:t>How often do you feel isolated from others? </a:t>
                      </a:r>
                    </a:p>
                  </a:txBody>
                  <a:tcPr marL="68580" marR="68580" marT="34290" marB="34290"/>
                </a:tc>
                <a:tc>
                  <a:txBody>
                    <a:bodyPr/>
                    <a:lstStyle/>
                    <a:p>
                      <a:r>
                        <a:rPr lang="en-US" sz="1500" dirty="0"/>
                        <a:t>54%</a:t>
                      </a:r>
                    </a:p>
                  </a:txBody>
                  <a:tcPr marL="68580" marR="68580" marT="34290" marB="34290"/>
                </a:tc>
                <a:tc>
                  <a:txBody>
                    <a:bodyPr/>
                    <a:lstStyle/>
                    <a:p>
                      <a:r>
                        <a:rPr lang="en-US" sz="1500" dirty="0"/>
                        <a:t>32%</a:t>
                      </a:r>
                    </a:p>
                  </a:txBody>
                  <a:tcPr marL="68580" marR="68580" marT="34290" marB="34290"/>
                </a:tc>
                <a:tc>
                  <a:txBody>
                    <a:bodyPr/>
                    <a:lstStyle/>
                    <a:p>
                      <a:r>
                        <a:rPr lang="en-US" sz="1500" dirty="0"/>
                        <a:t>14%</a:t>
                      </a:r>
                    </a:p>
                  </a:txBody>
                  <a:tcPr marL="68580" marR="68580" marT="34290" marB="34290"/>
                </a:tc>
                <a:extLst>
                  <a:ext uri="{0D108BD9-81ED-4DB2-BD59-A6C34878D82A}">
                    <a16:rowId xmlns:a16="http://schemas.microsoft.com/office/drawing/2014/main" val="3224471879"/>
                  </a:ext>
                </a:extLst>
              </a:tr>
            </a:tbl>
          </a:graphicData>
        </a:graphic>
      </p:graphicFrame>
      <p:sp>
        <p:nvSpPr>
          <p:cNvPr id="4" name="TextBox 3">
            <a:extLst>
              <a:ext uri="{FF2B5EF4-FFF2-40B4-BE49-F238E27FC236}">
                <a16:creationId xmlns:a16="http://schemas.microsoft.com/office/drawing/2014/main" id="{81E11B62-F2FB-4710-8EE7-9B383FD7EA71}"/>
              </a:ext>
            </a:extLst>
          </p:cNvPr>
          <p:cNvSpPr txBox="1"/>
          <p:nvPr/>
        </p:nvSpPr>
        <p:spPr>
          <a:xfrm>
            <a:off x="832651" y="1843428"/>
            <a:ext cx="2321718" cy="461665"/>
          </a:xfrm>
          <a:prstGeom prst="rect">
            <a:avLst/>
          </a:prstGeom>
          <a:noFill/>
        </p:spPr>
        <p:txBody>
          <a:bodyPr wrap="square" rtlCol="0">
            <a:spAutoFit/>
          </a:bodyPr>
          <a:lstStyle/>
          <a:p>
            <a:r>
              <a:rPr lang="en-US" sz="2400" dirty="0">
                <a:solidFill>
                  <a:prstClr val="black"/>
                </a:solidFill>
                <a:latin typeface="Calibri" panose="020F0502020204030204"/>
              </a:rPr>
              <a:t>All Participants</a:t>
            </a:r>
          </a:p>
        </p:txBody>
      </p:sp>
    </p:spTree>
    <p:extLst>
      <p:ext uri="{BB962C8B-B14F-4D97-AF65-F5344CB8AC3E}">
        <p14:creationId xmlns:p14="http://schemas.microsoft.com/office/powerpoint/2010/main" val="227010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49304A-598B-470A-8CD0-4B7524E46EF6}"/>
              </a:ext>
            </a:extLst>
          </p:cNvPr>
          <p:cNvSpPr>
            <a:spLocks noGrp="1"/>
          </p:cNvSpPr>
          <p:nvPr>
            <p:ph type="title"/>
          </p:nvPr>
        </p:nvSpPr>
        <p:spPr/>
        <p:txBody>
          <a:bodyPr/>
          <a:lstStyle/>
          <a:p>
            <a:r>
              <a:rPr lang="en-US" dirty="0"/>
              <a:t>Survey Findings Continued</a:t>
            </a:r>
          </a:p>
        </p:txBody>
      </p:sp>
      <p:graphicFrame>
        <p:nvGraphicFramePr>
          <p:cNvPr id="7" name="Table 7">
            <a:extLst>
              <a:ext uri="{FF2B5EF4-FFF2-40B4-BE49-F238E27FC236}">
                <a16:creationId xmlns:a16="http://schemas.microsoft.com/office/drawing/2014/main" id="{03AB1055-8A15-43E2-9BBA-555DEA1425E6}"/>
              </a:ext>
            </a:extLst>
          </p:cNvPr>
          <p:cNvGraphicFramePr>
            <a:graphicFrameLocks noGrp="1"/>
          </p:cNvGraphicFramePr>
          <p:nvPr>
            <p:ph idx="1"/>
          </p:nvPr>
        </p:nvGraphicFramePr>
        <p:xfrm>
          <a:off x="2283656" y="2872739"/>
          <a:ext cx="7835705" cy="1496256"/>
        </p:xfrm>
        <a:graphic>
          <a:graphicData uri="http://schemas.openxmlformats.org/drawingml/2006/table">
            <a:tbl>
              <a:tblPr firstRow="1" bandRow="1">
                <a:tableStyleId>{5C22544A-7EE6-4342-B048-85BDC9FD1C3A}</a:tableStyleId>
              </a:tblPr>
              <a:tblGrid>
                <a:gridCol w="1446335">
                  <a:extLst>
                    <a:ext uri="{9D8B030D-6E8A-4147-A177-3AD203B41FA5}">
                      <a16:colId xmlns:a16="http://schemas.microsoft.com/office/drawing/2014/main" val="3720865908"/>
                    </a:ext>
                  </a:extLst>
                </a:gridCol>
                <a:gridCol w="1577340">
                  <a:extLst>
                    <a:ext uri="{9D8B030D-6E8A-4147-A177-3AD203B41FA5}">
                      <a16:colId xmlns:a16="http://schemas.microsoft.com/office/drawing/2014/main" val="2669700374"/>
                    </a:ext>
                  </a:extLst>
                </a:gridCol>
                <a:gridCol w="1577340">
                  <a:extLst>
                    <a:ext uri="{9D8B030D-6E8A-4147-A177-3AD203B41FA5}">
                      <a16:colId xmlns:a16="http://schemas.microsoft.com/office/drawing/2014/main" val="1209851476"/>
                    </a:ext>
                  </a:extLst>
                </a:gridCol>
                <a:gridCol w="1577340">
                  <a:extLst>
                    <a:ext uri="{9D8B030D-6E8A-4147-A177-3AD203B41FA5}">
                      <a16:colId xmlns:a16="http://schemas.microsoft.com/office/drawing/2014/main" val="2144570823"/>
                    </a:ext>
                  </a:extLst>
                </a:gridCol>
                <a:gridCol w="1657350">
                  <a:extLst>
                    <a:ext uri="{9D8B030D-6E8A-4147-A177-3AD203B41FA5}">
                      <a16:colId xmlns:a16="http://schemas.microsoft.com/office/drawing/2014/main" val="1420534227"/>
                    </a:ext>
                  </a:extLst>
                </a:gridCol>
              </a:tblGrid>
              <a:tr h="397608">
                <a:tc>
                  <a:txBody>
                    <a:bodyPr/>
                    <a:lstStyle/>
                    <a:p>
                      <a:pPr algn="ctr"/>
                      <a:r>
                        <a:rPr lang="en-US" sz="2000" dirty="0"/>
                        <a:t>In Person Visit</a:t>
                      </a:r>
                    </a:p>
                  </a:txBody>
                  <a:tcPr/>
                </a:tc>
                <a:tc>
                  <a:txBody>
                    <a:bodyPr/>
                    <a:lstStyle/>
                    <a:p>
                      <a:pPr algn="ctr"/>
                      <a:r>
                        <a:rPr lang="en-US" sz="2000" dirty="0"/>
                        <a:t>Telephone Calls</a:t>
                      </a:r>
                    </a:p>
                  </a:txBody>
                  <a:tcPr/>
                </a:tc>
                <a:tc>
                  <a:txBody>
                    <a:bodyPr/>
                    <a:lstStyle/>
                    <a:p>
                      <a:pPr algn="ctr"/>
                      <a:r>
                        <a:rPr lang="en-US" sz="2000" dirty="0"/>
                        <a:t>Email</a:t>
                      </a:r>
                    </a:p>
                  </a:txBody>
                  <a:tcPr/>
                </a:tc>
                <a:tc>
                  <a:txBody>
                    <a:bodyPr/>
                    <a:lstStyle/>
                    <a:p>
                      <a:pPr algn="ctr"/>
                      <a:r>
                        <a:rPr lang="en-US" sz="2000" dirty="0"/>
                        <a:t>Mail</a:t>
                      </a:r>
                    </a:p>
                  </a:txBody>
                  <a:tcPr/>
                </a:tc>
                <a:tc>
                  <a:txBody>
                    <a:bodyPr/>
                    <a:lstStyle/>
                    <a:p>
                      <a:pPr algn="ctr"/>
                      <a:r>
                        <a:rPr lang="en-US" sz="2000" dirty="0"/>
                        <a:t>Electronically</a:t>
                      </a:r>
                    </a:p>
                  </a:txBody>
                  <a:tcPr/>
                </a:tc>
                <a:extLst>
                  <a:ext uri="{0D108BD9-81ED-4DB2-BD59-A6C34878D82A}">
                    <a16:rowId xmlns:a16="http://schemas.microsoft.com/office/drawing/2014/main" val="3086981562"/>
                  </a:ext>
                </a:extLst>
              </a:tr>
              <a:tr h="397608">
                <a:tc>
                  <a:txBody>
                    <a:bodyPr/>
                    <a:lstStyle/>
                    <a:p>
                      <a:r>
                        <a:rPr lang="en-US" sz="2000" dirty="0"/>
                        <a:t>61%</a:t>
                      </a:r>
                    </a:p>
                  </a:txBody>
                  <a:tcPr/>
                </a:tc>
                <a:tc>
                  <a:txBody>
                    <a:bodyPr/>
                    <a:lstStyle/>
                    <a:p>
                      <a:r>
                        <a:rPr lang="en-US" sz="2000" dirty="0"/>
                        <a:t>29%</a:t>
                      </a:r>
                    </a:p>
                  </a:txBody>
                  <a:tcPr/>
                </a:tc>
                <a:tc>
                  <a:txBody>
                    <a:bodyPr/>
                    <a:lstStyle/>
                    <a:p>
                      <a:r>
                        <a:rPr lang="en-US" sz="2000" dirty="0"/>
                        <a:t>2%</a:t>
                      </a:r>
                    </a:p>
                  </a:txBody>
                  <a:tcPr/>
                </a:tc>
                <a:tc>
                  <a:txBody>
                    <a:bodyPr/>
                    <a:lstStyle/>
                    <a:p>
                      <a:r>
                        <a:rPr lang="en-US" sz="2000" dirty="0"/>
                        <a:t>1%</a:t>
                      </a:r>
                    </a:p>
                  </a:txBody>
                  <a:tcPr/>
                </a:tc>
                <a:tc>
                  <a:txBody>
                    <a:bodyPr/>
                    <a:lstStyle/>
                    <a:p>
                      <a:r>
                        <a:rPr lang="en-US" sz="2000" dirty="0"/>
                        <a:t>6%</a:t>
                      </a:r>
                    </a:p>
                  </a:txBody>
                  <a:tcPr/>
                </a:tc>
                <a:extLst>
                  <a:ext uri="{0D108BD9-81ED-4DB2-BD59-A6C34878D82A}">
                    <a16:rowId xmlns:a16="http://schemas.microsoft.com/office/drawing/2014/main" val="1811040933"/>
                  </a:ext>
                </a:extLst>
              </a:tr>
              <a:tr h="397608">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a:p>
                  </a:txBody>
                  <a:tcPr/>
                </a:tc>
                <a:tc>
                  <a:txBody>
                    <a:bodyPr/>
                    <a:lstStyle/>
                    <a:p>
                      <a:endParaRPr lang="en-US" sz="2000" dirty="0"/>
                    </a:p>
                  </a:txBody>
                  <a:tcPr/>
                </a:tc>
                <a:extLst>
                  <a:ext uri="{0D108BD9-81ED-4DB2-BD59-A6C34878D82A}">
                    <a16:rowId xmlns:a16="http://schemas.microsoft.com/office/drawing/2014/main" val="3701264877"/>
                  </a:ext>
                </a:extLst>
              </a:tr>
            </a:tbl>
          </a:graphicData>
        </a:graphic>
      </p:graphicFrame>
      <p:sp>
        <p:nvSpPr>
          <p:cNvPr id="8" name="TextBox 7">
            <a:extLst>
              <a:ext uri="{FF2B5EF4-FFF2-40B4-BE49-F238E27FC236}">
                <a16:creationId xmlns:a16="http://schemas.microsoft.com/office/drawing/2014/main" id="{F22A47CF-E1B7-4474-80F9-6D369D82A456}"/>
              </a:ext>
            </a:extLst>
          </p:cNvPr>
          <p:cNvSpPr txBox="1"/>
          <p:nvPr/>
        </p:nvSpPr>
        <p:spPr>
          <a:xfrm>
            <a:off x="3254326" y="2026022"/>
            <a:ext cx="6429068" cy="461665"/>
          </a:xfrm>
          <a:prstGeom prst="rect">
            <a:avLst/>
          </a:prstGeom>
          <a:noFill/>
        </p:spPr>
        <p:txBody>
          <a:bodyPr wrap="none" rtlCol="0">
            <a:spAutoFit/>
          </a:bodyPr>
          <a:lstStyle/>
          <a:p>
            <a:r>
              <a:rPr lang="en-US" sz="2400" dirty="0">
                <a:solidFill>
                  <a:prstClr val="black"/>
                </a:solidFill>
                <a:latin typeface="Calibri" panose="020F0502020204030204"/>
              </a:rPr>
              <a:t>What is your favorite way to interact with others? </a:t>
            </a:r>
          </a:p>
        </p:txBody>
      </p:sp>
      <p:sp>
        <p:nvSpPr>
          <p:cNvPr id="9" name="TextBox 8">
            <a:extLst>
              <a:ext uri="{FF2B5EF4-FFF2-40B4-BE49-F238E27FC236}">
                <a16:creationId xmlns:a16="http://schemas.microsoft.com/office/drawing/2014/main" id="{DB8C265E-72A0-46AF-9992-80EF3519F8E5}"/>
              </a:ext>
            </a:extLst>
          </p:cNvPr>
          <p:cNvSpPr txBox="1"/>
          <p:nvPr/>
        </p:nvSpPr>
        <p:spPr>
          <a:xfrm>
            <a:off x="2044505" y="4895558"/>
            <a:ext cx="8340297" cy="646331"/>
          </a:xfrm>
          <a:prstGeom prst="rect">
            <a:avLst/>
          </a:prstGeom>
          <a:noFill/>
        </p:spPr>
        <p:txBody>
          <a:bodyPr wrap="none" rtlCol="0">
            <a:spAutoFit/>
          </a:bodyPr>
          <a:lstStyle/>
          <a:p>
            <a:r>
              <a:rPr lang="en-US" dirty="0">
                <a:solidFill>
                  <a:prstClr val="black"/>
                </a:solidFill>
                <a:latin typeface="Calibri" panose="020F0502020204030204"/>
              </a:rPr>
              <a:t>Several stated hearing difficulties  and several stated in person and telephone calls both</a:t>
            </a:r>
          </a:p>
          <a:p>
            <a:endParaRPr lang="en-US" dirty="0">
              <a:solidFill>
                <a:prstClr val="black"/>
              </a:solidFill>
              <a:latin typeface="Calibri" panose="020F0502020204030204"/>
            </a:endParaRPr>
          </a:p>
        </p:txBody>
      </p:sp>
    </p:spTree>
    <p:extLst>
      <p:ext uri="{BB962C8B-B14F-4D97-AF65-F5344CB8AC3E}">
        <p14:creationId xmlns:p14="http://schemas.microsoft.com/office/powerpoint/2010/main" val="3812595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505E4A-6BDA-4A37-88E5-B89C8E2B04A9}"/>
              </a:ext>
            </a:extLst>
          </p:cNvPr>
          <p:cNvSpPr>
            <a:spLocks noGrp="1"/>
          </p:cNvSpPr>
          <p:nvPr>
            <p:ph idx="1"/>
          </p:nvPr>
        </p:nvSpPr>
        <p:spPr>
          <a:xfrm>
            <a:off x="2280665" y="2045082"/>
            <a:ext cx="7886700" cy="2329971"/>
          </a:xfrm>
        </p:spPr>
        <p:txBody>
          <a:bodyPr>
            <a:normAutofit/>
          </a:bodyPr>
          <a:lstStyle/>
          <a:p>
            <a:pPr marL="0" indent="0" algn="ctr">
              <a:buNone/>
            </a:pPr>
            <a:r>
              <a:rPr lang="en-US" sz="2400" dirty="0"/>
              <a:t>Frequency of Visits  </a:t>
            </a:r>
          </a:p>
        </p:txBody>
      </p:sp>
      <p:sp>
        <p:nvSpPr>
          <p:cNvPr id="3" name="Title 2">
            <a:extLst>
              <a:ext uri="{FF2B5EF4-FFF2-40B4-BE49-F238E27FC236}">
                <a16:creationId xmlns:a16="http://schemas.microsoft.com/office/drawing/2014/main" id="{3F099AE3-E131-4606-A98E-8584BCAE6869}"/>
              </a:ext>
            </a:extLst>
          </p:cNvPr>
          <p:cNvSpPr>
            <a:spLocks noGrp="1"/>
          </p:cNvSpPr>
          <p:nvPr>
            <p:ph type="title"/>
          </p:nvPr>
        </p:nvSpPr>
        <p:spPr/>
        <p:txBody>
          <a:bodyPr/>
          <a:lstStyle/>
          <a:p>
            <a:r>
              <a:rPr lang="en-US" dirty="0"/>
              <a:t>Survey Findings Continued</a:t>
            </a:r>
          </a:p>
        </p:txBody>
      </p:sp>
      <p:graphicFrame>
        <p:nvGraphicFramePr>
          <p:cNvPr id="4" name="Table 4">
            <a:extLst>
              <a:ext uri="{FF2B5EF4-FFF2-40B4-BE49-F238E27FC236}">
                <a16:creationId xmlns:a16="http://schemas.microsoft.com/office/drawing/2014/main" id="{F7D863E9-3003-4586-9CB5-3E0C3FD9188F}"/>
              </a:ext>
            </a:extLst>
          </p:cNvPr>
          <p:cNvGraphicFramePr>
            <a:graphicFrameLocks noGrp="1"/>
          </p:cNvGraphicFramePr>
          <p:nvPr/>
        </p:nvGraphicFramePr>
        <p:xfrm>
          <a:off x="2663484" y="2874108"/>
          <a:ext cx="6775939" cy="1374140"/>
        </p:xfrm>
        <a:graphic>
          <a:graphicData uri="http://schemas.openxmlformats.org/drawingml/2006/table">
            <a:tbl>
              <a:tblPr firstRow="1" bandRow="1">
                <a:tableStyleId>{5C22544A-7EE6-4342-B048-85BDC9FD1C3A}</a:tableStyleId>
              </a:tblPr>
              <a:tblGrid>
                <a:gridCol w="1163532">
                  <a:extLst>
                    <a:ext uri="{9D8B030D-6E8A-4147-A177-3AD203B41FA5}">
                      <a16:colId xmlns:a16="http://schemas.microsoft.com/office/drawing/2014/main" val="2370438293"/>
                    </a:ext>
                  </a:extLst>
                </a:gridCol>
                <a:gridCol w="1403102">
                  <a:extLst>
                    <a:ext uri="{9D8B030D-6E8A-4147-A177-3AD203B41FA5}">
                      <a16:colId xmlns:a16="http://schemas.microsoft.com/office/drawing/2014/main" val="168812599"/>
                    </a:ext>
                  </a:extLst>
                </a:gridCol>
                <a:gridCol w="1511033">
                  <a:extLst>
                    <a:ext uri="{9D8B030D-6E8A-4147-A177-3AD203B41FA5}">
                      <a16:colId xmlns:a16="http://schemas.microsoft.com/office/drawing/2014/main" val="1954988164"/>
                    </a:ext>
                  </a:extLst>
                </a:gridCol>
                <a:gridCol w="1489447">
                  <a:extLst>
                    <a:ext uri="{9D8B030D-6E8A-4147-A177-3AD203B41FA5}">
                      <a16:colId xmlns:a16="http://schemas.microsoft.com/office/drawing/2014/main" val="2563199233"/>
                    </a:ext>
                  </a:extLst>
                </a:gridCol>
                <a:gridCol w="1208825">
                  <a:extLst>
                    <a:ext uri="{9D8B030D-6E8A-4147-A177-3AD203B41FA5}">
                      <a16:colId xmlns:a16="http://schemas.microsoft.com/office/drawing/2014/main" val="1272408754"/>
                    </a:ext>
                  </a:extLst>
                </a:gridCol>
              </a:tblGrid>
              <a:tr h="673100">
                <a:tc>
                  <a:txBody>
                    <a:bodyPr/>
                    <a:lstStyle/>
                    <a:p>
                      <a:pPr algn="ctr"/>
                      <a:r>
                        <a:rPr lang="en-US" sz="2000" dirty="0"/>
                        <a:t>Once a Day </a:t>
                      </a:r>
                    </a:p>
                  </a:txBody>
                  <a:tcPr/>
                </a:tc>
                <a:tc>
                  <a:txBody>
                    <a:bodyPr/>
                    <a:lstStyle/>
                    <a:p>
                      <a:pPr algn="ctr"/>
                      <a:r>
                        <a:rPr lang="en-US" sz="2000" dirty="0"/>
                        <a:t>Once a Week</a:t>
                      </a:r>
                    </a:p>
                  </a:txBody>
                  <a:tcPr/>
                </a:tc>
                <a:tc>
                  <a:txBody>
                    <a:bodyPr/>
                    <a:lstStyle/>
                    <a:p>
                      <a:pPr algn="ctr"/>
                      <a:r>
                        <a:rPr lang="en-US" sz="2000" dirty="0"/>
                        <a:t>Twice a Month</a:t>
                      </a:r>
                    </a:p>
                  </a:txBody>
                  <a:tcPr/>
                </a:tc>
                <a:tc>
                  <a:txBody>
                    <a:bodyPr/>
                    <a:lstStyle/>
                    <a:p>
                      <a:pPr algn="ctr"/>
                      <a:r>
                        <a:rPr lang="en-US" sz="2000" dirty="0"/>
                        <a:t>Once a Month</a:t>
                      </a:r>
                    </a:p>
                  </a:txBody>
                  <a:tcPr/>
                </a:tc>
                <a:tc>
                  <a:txBody>
                    <a:bodyPr/>
                    <a:lstStyle/>
                    <a:p>
                      <a:pPr algn="ctr"/>
                      <a:r>
                        <a:rPr lang="en-US" sz="2000" dirty="0"/>
                        <a:t>Other</a:t>
                      </a:r>
                    </a:p>
                  </a:txBody>
                  <a:tcPr/>
                </a:tc>
                <a:extLst>
                  <a:ext uri="{0D108BD9-81ED-4DB2-BD59-A6C34878D82A}">
                    <a16:rowId xmlns:a16="http://schemas.microsoft.com/office/drawing/2014/main" val="2881226650"/>
                  </a:ext>
                </a:extLst>
              </a:tr>
              <a:tr h="673100">
                <a:tc>
                  <a:txBody>
                    <a:bodyPr/>
                    <a:lstStyle/>
                    <a:p>
                      <a:r>
                        <a:rPr lang="en-US" sz="2000" dirty="0"/>
                        <a:t>45%</a:t>
                      </a:r>
                    </a:p>
                  </a:txBody>
                  <a:tcPr/>
                </a:tc>
                <a:tc>
                  <a:txBody>
                    <a:bodyPr/>
                    <a:lstStyle/>
                    <a:p>
                      <a:r>
                        <a:rPr lang="en-US" sz="2000" dirty="0"/>
                        <a:t>32%</a:t>
                      </a:r>
                    </a:p>
                  </a:txBody>
                  <a:tcPr/>
                </a:tc>
                <a:tc>
                  <a:txBody>
                    <a:bodyPr/>
                    <a:lstStyle/>
                    <a:p>
                      <a:r>
                        <a:rPr lang="en-US" sz="2000" dirty="0"/>
                        <a:t>7%</a:t>
                      </a:r>
                    </a:p>
                  </a:txBody>
                  <a:tcPr/>
                </a:tc>
                <a:tc>
                  <a:txBody>
                    <a:bodyPr/>
                    <a:lstStyle/>
                    <a:p>
                      <a:r>
                        <a:rPr lang="en-US" sz="2000" dirty="0"/>
                        <a:t>5%</a:t>
                      </a:r>
                    </a:p>
                  </a:txBody>
                  <a:tcPr/>
                </a:tc>
                <a:tc>
                  <a:txBody>
                    <a:bodyPr/>
                    <a:lstStyle/>
                    <a:p>
                      <a:r>
                        <a:rPr lang="en-US" sz="2000" dirty="0"/>
                        <a:t>11%</a:t>
                      </a:r>
                    </a:p>
                  </a:txBody>
                  <a:tcPr/>
                </a:tc>
                <a:extLst>
                  <a:ext uri="{0D108BD9-81ED-4DB2-BD59-A6C34878D82A}">
                    <a16:rowId xmlns:a16="http://schemas.microsoft.com/office/drawing/2014/main" val="3697426557"/>
                  </a:ext>
                </a:extLst>
              </a:tr>
            </a:tbl>
          </a:graphicData>
        </a:graphic>
      </p:graphicFrame>
      <p:sp>
        <p:nvSpPr>
          <p:cNvPr id="7" name="TextBox 6">
            <a:extLst>
              <a:ext uri="{FF2B5EF4-FFF2-40B4-BE49-F238E27FC236}">
                <a16:creationId xmlns:a16="http://schemas.microsoft.com/office/drawing/2014/main" id="{2EC212CA-18CC-4129-A980-F8D1223D0EA0}"/>
              </a:ext>
            </a:extLst>
          </p:cNvPr>
          <p:cNvSpPr txBox="1"/>
          <p:nvPr/>
        </p:nvSpPr>
        <p:spPr>
          <a:xfrm>
            <a:off x="2818228" y="4642338"/>
            <a:ext cx="7104184" cy="923330"/>
          </a:xfrm>
          <a:prstGeom prst="rect">
            <a:avLst/>
          </a:prstGeom>
          <a:noFill/>
        </p:spPr>
        <p:txBody>
          <a:bodyPr wrap="square" rtlCol="0">
            <a:spAutoFit/>
          </a:bodyPr>
          <a:lstStyle/>
          <a:p>
            <a:r>
              <a:rPr lang="en-US" dirty="0">
                <a:solidFill>
                  <a:prstClr val="black"/>
                </a:solidFill>
                <a:latin typeface="Calibri" panose="020F0502020204030204"/>
              </a:rPr>
              <a:t>Other Category Comments such as “Never”, “Not on a schedule”, Twice a week(5), 3xs weekly(9), </a:t>
            </a:r>
          </a:p>
          <a:p>
            <a:endParaRPr lang="en-US" dirty="0">
              <a:solidFill>
                <a:prstClr val="black"/>
              </a:solidFill>
              <a:latin typeface="Calibri" panose="020F0502020204030204"/>
            </a:endParaRPr>
          </a:p>
        </p:txBody>
      </p:sp>
    </p:spTree>
    <p:extLst>
      <p:ext uri="{BB962C8B-B14F-4D97-AF65-F5344CB8AC3E}">
        <p14:creationId xmlns:p14="http://schemas.microsoft.com/office/powerpoint/2010/main" val="311643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33A9D0-DC59-4DFB-9399-C08317DD5A68}"/>
              </a:ext>
            </a:extLst>
          </p:cNvPr>
          <p:cNvSpPr>
            <a:spLocks noGrp="1"/>
          </p:cNvSpPr>
          <p:nvPr>
            <p:ph idx="1"/>
          </p:nvPr>
        </p:nvSpPr>
        <p:spPr>
          <a:xfrm>
            <a:off x="1791287" y="2045081"/>
            <a:ext cx="8738851" cy="4351338"/>
          </a:xfrm>
        </p:spPr>
        <p:txBody>
          <a:bodyPr/>
          <a:lstStyle/>
          <a:p>
            <a:pPr marL="0" indent="0" algn="ctr">
              <a:buNone/>
            </a:pPr>
            <a:r>
              <a:rPr lang="en-US" dirty="0"/>
              <a:t> </a:t>
            </a:r>
            <a:r>
              <a:rPr lang="en-US" sz="2400" dirty="0"/>
              <a:t>What are some things that Keep you from interacting with others? </a:t>
            </a:r>
          </a:p>
          <a:p>
            <a:pPr marL="0" indent="0" algn="ctr">
              <a:buNone/>
            </a:pPr>
            <a:endParaRPr lang="en-US" sz="2400" dirty="0"/>
          </a:p>
          <a:p>
            <a:pPr marL="0" indent="0" algn="ctr">
              <a:buNone/>
            </a:pPr>
            <a:endParaRPr lang="en-US" dirty="0"/>
          </a:p>
        </p:txBody>
      </p:sp>
      <p:sp>
        <p:nvSpPr>
          <p:cNvPr id="3" name="Title 2">
            <a:extLst>
              <a:ext uri="{FF2B5EF4-FFF2-40B4-BE49-F238E27FC236}">
                <a16:creationId xmlns:a16="http://schemas.microsoft.com/office/drawing/2014/main" id="{90EB7AAA-8F87-40ED-8487-A0778DFF3F16}"/>
              </a:ext>
            </a:extLst>
          </p:cNvPr>
          <p:cNvSpPr>
            <a:spLocks noGrp="1"/>
          </p:cNvSpPr>
          <p:nvPr>
            <p:ph type="title"/>
          </p:nvPr>
        </p:nvSpPr>
        <p:spPr/>
        <p:txBody>
          <a:bodyPr/>
          <a:lstStyle/>
          <a:p>
            <a:r>
              <a:rPr lang="en-US" dirty="0"/>
              <a:t>Survey Findings Continued</a:t>
            </a:r>
          </a:p>
        </p:txBody>
      </p:sp>
      <p:graphicFrame>
        <p:nvGraphicFramePr>
          <p:cNvPr id="4" name="Table 4">
            <a:extLst>
              <a:ext uri="{FF2B5EF4-FFF2-40B4-BE49-F238E27FC236}">
                <a16:creationId xmlns:a16="http://schemas.microsoft.com/office/drawing/2014/main" id="{584B43EB-8ACE-45E3-8812-98352B522F35}"/>
              </a:ext>
            </a:extLst>
          </p:cNvPr>
          <p:cNvGraphicFramePr>
            <a:graphicFrameLocks noGrp="1"/>
          </p:cNvGraphicFramePr>
          <p:nvPr>
            <p:extLst>
              <p:ext uri="{D42A27DB-BD31-4B8C-83A1-F6EECF244321}">
                <p14:modId xmlns:p14="http://schemas.microsoft.com/office/powerpoint/2010/main" val="3997659614"/>
              </p:ext>
            </p:extLst>
          </p:nvPr>
        </p:nvGraphicFramePr>
        <p:xfrm>
          <a:off x="1661862" y="2574387"/>
          <a:ext cx="9138660" cy="2636893"/>
        </p:xfrm>
        <a:graphic>
          <a:graphicData uri="http://schemas.openxmlformats.org/drawingml/2006/table">
            <a:tbl>
              <a:tblPr firstRow="1" bandRow="1">
                <a:tableStyleId>{5C22544A-7EE6-4342-B048-85BDC9FD1C3A}</a:tableStyleId>
              </a:tblPr>
              <a:tblGrid>
                <a:gridCol w="1010227">
                  <a:extLst>
                    <a:ext uri="{9D8B030D-6E8A-4147-A177-3AD203B41FA5}">
                      <a16:colId xmlns:a16="http://schemas.microsoft.com/office/drawing/2014/main" val="2555026936"/>
                    </a:ext>
                  </a:extLst>
                </a:gridCol>
                <a:gridCol w="1274439">
                  <a:extLst>
                    <a:ext uri="{9D8B030D-6E8A-4147-A177-3AD203B41FA5}">
                      <a16:colId xmlns:a16="http://schemas.microsoft.com/office/drawing/2014/main" val="3666022162"/>
                    </a:ext>
                  </a:extLst>
                </a:gridCol>
                <a:gridCol w="1134563">
                  <a:extLst>
                    <a:ext uri="{9D8B030D-6E8A-4147-A177-3AD203B41FA5}">
                      <a16:colId xmlns:a16="http://schemas.microsoft.com/office/drawing/2014/main" val="1042325862"/>
                    </a:ext>
                  </a:extLst>
                </a:gridCol>
                <a:gridCol w="1352147">
                  <a:extLst>
                    <a:ext uri="{9D8B030D-6E8A-4147-A177-3AD203B41FA5}">
                      <a16:colId xmlns:a16="http://schemas.microsoft.com/office/drawing/2014/main" val="1653454406"/>
                    </a:ext>
                  </a:extLst>
                </a:gridCol>
                <a:gridCol w="977617">
                  <a:extLst>
                    <a:ext uri="{9D8B030D-6E8A-4147-A177-3AD203B41FA5}">
                      <a16:colId xmlns:a16="http://schemas.microsoft.com/office/drawing/2014/main" val="532245421"/>
                    </a:ext>
                  </a:extLst>
                </a:gridCol>
                <a:gridCol w="1343921">
                  <a:extLst>
                    <a:ext uri="{9D8B030D-6E8A-4147-A177-3AD203B41FA5}">
                      <a16:colId xmlns:a16="http://schemas.microsoft.com/office/drawing/2014/main" val="653655604"/>
                    </a:ext>
                  </a:extLst>
                </a:gridCol>
                <a:gridCol w="1299122">
                  <a:extLst>
                    <a:ext uri="{9D8B030D-6E8A-4147-A177-3AD203B41FA5}">
                      <a16:colId xmlns:a16="http://schemas.microsoft.com/office/drawing/2014/main" val="1903702282"/>
                    </a:ext>
                  </a:extLst>
                </a:gridCol>
                <a:gridCol w="746624">
                  <a:extLst>
                    <a:ext uri="{9D8B030D-6E8A-4147-A177-3AD203B41FA5}">
                      <a16:colId xmlns:a16="http://schemas.microsoft.com/office/drawing/2014/main" val="4265407547"/>
                    </a:ext>
                  </a:extLst>
                </a:gridCol>
              </a:tblGrid>
              <a:tr h="1709097">
                <a:tc>
                  <a:txBody>
                    <a:bodyPr/>
                    <a:lstStyle/>
                    <a:p>
                      <a:r>
                        <a:rPr lang="en-US" sz="1600" dirty="0"/>
                        <a:t>Social Anxiety</a:t>
                      </a:r>
                    </a:p>
                  </a:txBody>
                  <a:tcPr/>
                </a:tc>
                <a:tc>
                  <a:txBody>
                    <a:bodyPr/>
                    <a:lstStyle/>
                    <a:p>
                      <a:r>
                        <a:rPr lang="en-US" sz="1600" dirty="0"/>
                        <a:t>Lack of Transportation</a:t>
                      </a:r>
                    </a:p>
                  </a:txBody>
                  <a:tcPr/>
                </a:tc>
                <a:tc>
                  <a:txBody>
                    <a:bodyPr/>
                    <a:lstStyle/>
                    <a:p>
                      <a:r>
                        <a:rPr lang="en-US" sz="1600" dirty="0"/>
                        <a:t>Not knowing enough People</a:t>
                      </a:r>
                    </a:p>
                  </a:txBody>
                  <a:tcPr/>
                </a:tc>
                <a:tc>
                  <a:txBody>
                    <a:bodyPr/>
                    <a:lstStyle/>
                    <a:p>
                      <a:r>
                        <a:rPr lang="en-US" sz="1600" dirty="0"/>
                        <a:t>Financial Difficulties</a:t>
                      </a:r>
                    </a:p>
                  </a:txBody>
                  <a:tcPr/>
                </a:tc>
                <a:tc>
                  <a:txBody>
                    <a:bodyPr/>
                    <a:lstStyle/>
                    <a:p>
                      <a:r>
                        <a:rPr lang="en-US" sz="1600" dirty="0"/>
                        <a:t>Health Prob.</a:t>
                      </a:r>
                    </a:p>
                  </a:txBody>
                  <a:tcPr/>
                </a:tc>
                <a:tc>
                  <a:txBody>
                    <a:bodyPr/>
                    <a:lstStyle/>
                    <a:p>
                      <a:r>
                        <a:rPr lang="en-US" sz="1600" dirty="0"/>
                        <a:t>Lack of Technology</a:t>
                      </a:r>
                    </a:p>
                  </a:txBody>
                  <a:tcPr/>
                </a:tc>
                <a:tc>
                  <a:txBody>
                    <a:bodyPr/>
                    <a:lstStyle/>
                    <a:p>
                      <a:r>
                        <a:rPr lang="en-US" sz="1600" dirty="0"/>
                        <a:t>Lack of knowledge of Technology</a:t>
                      </a:r>
                    </a:p>
                  </a:txBody>
                  <a:tcPr/>
                </a:tc>
                <a:tc>
                  <a:txBody>
                    <a:bodyPr/>
                    <a:lstStyle/>
                    <a:p>
                      <a:r>
                        <a:rPr lang="en-US" sz="1600" dirty="0"/>
                        <a:t>Other</a:t>
                      </a:r>
                    </a:p>
                  </a:txBody>
                  <a:tcPr/>
                </a:tc>
                <a:extLst>
                  <a:ext uri="{0D108BD9-81ED-4DB2-BD59-A6C34878D82A}">
                    <a16:rowId xmlns:a16="http://schemas.microsoft.com/office/drawing/2014/main" val="2197331752"/>
                  </a:ext>
                </a:extLst>
              </a:tr>
              <a:tr h="927796">
                <a:tc>
                  <a:txBody>
                    <a:bodyPr/>
                    <a:lstStyle/>
                    <a:p>
                      <a:r>
                        <a:rPr lang="en-US" sz="1600" dirty="0"/>
                        <a:t>16%</a:t>
                      </a:r>
                    </a:p>
                    <a:p>
                      <a:r>
                        <a:rPr lang="en-US" sz="1600" dirty="0"/>
                        <a:t>(67)</a:t>
                      </a:r>
                    </a:p>
                  </a:txBody>
                  <a:tcPr/>
                </a:tc>
                <a:tc>
                  <a:txBody>
                    <a:bodyPr/>
                    <a:lstStyle/>
                    <a:p>
                      <a:r>
                        <a:rPr lang="en-US" sz="1600" dirty="0"/>
                        <a:t>27%</a:t>
                      </a:r>
                    </a:p>
                    <a:p>
                      <a:r>
                        <a:rPr lang="en-US" sz="1600" dirty="0"/>
                        <a:t>(115)</a:t>
                      </a:r>
                    </a:p>
                  </a:txBody>
                  <a:tcPr/>
                </a:tc>
                <a:tc>
                  <a:txBody>
                    <a:bodyPr/>
                    <a:lstStyle/>
                    <a:p>
                      <a:r>
                        <a:rPr lang="en-US" sz="1600" dirty="0"/>
                        <a:t>20%</a:t>
                      </a:r>
                    </a:p>
                    <a:p>
                      <a:r>
                        <a:rPr lang="en-US" sz="1600" dirty="0"/>
                        <a:t>(86)</a:t>
                      </a:r>
                    </a:p>
                  </a:txBody>
                  <a:tcPr/>
                </a:tc>
                <a:tc>
                  <a:txBody>
                    <a:bodyPr/>
                    <a:lstStyle/>
                    <a:p>
                      <a:r>
                        <a:rPr lang="en-US" sz="1600" dirty="0"/>
                        <a:t>10%</a:t>
                      </a:r>
                    </a:p>
                    <a:p>
                      <a:r>
                        <a:rPr lang="en-US" sz="1600" dirty="0"/>
                        <a:t>(40)</a:t>
                      </a:r>
                    </a:p>
                  </a:txBody>
                  <a:tcPr/>
                </a:tc>
                <a:tc>
                  <a:txBody>
                    <a:bodyPr/>
                    <a:lstStyle/>
                    <a:p>
                      <a:r>
                        <a:rPr lang="en-US" sz="1600" dirty="0"/>
                        <a:t>35%</a:t>
                      </a:r>
                    </a:p>
                    <a:p>
                      <a:r>
                        <a:rPr lang="en-US" sz="1600" dirty="0"/>
                        <a:t>(146)</a:t>
                      </a:r>
                    </a:p>
                  </a:txBody>
                  <a:tcPr/>
                </a:tc>
                <a:tc>
                  <a:txBody>
                    <a:bodyPr/>
                    <a:lstStyle/>
                    <a:p>
                      <a:r>
                        <a:rPr lang="en-US" sz="1600" dirty="0"/>
                        <a:t>5%</a:t>
                      </a:r>
                    </a:p>
                    <a:p>
                      <a:r>
                        <a:rPr lang="en-US" sz="1600" dirty="0"/>
                        <a:t>(19)</a:t>
                      </a:r>
                    </a:p>
                  </a:txBody>
                  <a:tcPr/>
                </a:tc>
                <a:tc>
                  <a:txBody>
                    <a:bodyPr/>
                    <a:lstStyle/>
                    <a:p>
                      <a:r>
                        <a:rPr lang="en-US" sz="1600" dirty="0"/>
                        <a:t>10%</a:t>
                      </a:r>
                    </a:p>
                    <a:p>
                      <a:r>
                        <a:rPr lang="en-US" sz="1600" dirty="0"/>
                        <a:t>(41)</a:t>
                      </a:r>
                    </a:p>
                  </a:txBody>
                  <a:tcPr/>
                </a:tc>
                <a:tc>
                  <a:txBody>
                    <a:bodyPr/>
                    <a:lstStyle/>
                    <a:p>
                      <a:r>
                        <a:rPr lang="en-US" sz="1600" dirty="0"/>
                        <a:t>36%</a:t>
                      </a:r>
                    </a:p>
                    <a:p>
                      <a:r>
                        <a:rPr lang="en-US" sz="1600" dirty="0"/>
                        <a:t>(153)</a:t>
                      </a:r>
                    </a:p>
                  </a:txBody>
                  <a:tcPr/>
                </a:tc>
                <a:extLst>
                  <a:ext uri="{0D108BD9-81ED-4DB2-BD59-A6C34878D82A}">
                    <a16:rowId xmlns:a16="http://schemas.microsoft.com/office/drawing/2014/main" val="3654154384"/>
                  </a:ext>
                </a:extLst>
              </a:tr>
            </a:tbl>
          </a:graphicData>
        </a:graphic>
      </p:graphicFrame>
      <p:sp>
        <p:nvSpPr>
          <p:cNvPr id="5" name="TextBox 4">
            <a:extLst>
              <a:ext uri="{FF2B5EF4-FFF2-40B4-BE49-F238E27FC236}">
                <a16:creationId xmlns:a16="http://schemas.microsoft.com/office/drawing/2014/main" id="{C876EEBF-0AB8-42C5-8179-B3C35E56B98A}"/>
              </a:ext>
            </a:extLst>
          </p:cNvPr>
          <p:cNvSpPr txBox="1"/>
          <p:nvPr/>
        </p:nvSpPr>
        <p:spPr>
          <a:xfrm>
            <a:off x="3758247" y="5750088"/>
            <a:ext cx="4604722" cy="646331"/>
          </a:xfrm>
          <a:prstGeom prst="rect">
            <a:avLst/>
          </a:prstGeom>
          <a:noFill/>
        </p:spPr>
        <p:txBody>
          <a:bodyPr wrap="none" rtlCol="0">
            <a:spAutoFit/>
          </a:bodyPr>
          <a:lstStyle/>
          <a:p>
            <a:r>
              <a:rPr lang="en-US" dirty="0">
                <a:solidFill>
                  <a:prstClr val="black"/>
                </a:solidFill>
                <a:latin typeface="Calibri" panose="020F0502020204030204"/>
              </a:rPr>
              <a:t>53 of “Other” responses were due to COVID-19</a:t>
            </a:r>
          </a:p>
          <a:p>
            <a:endParaRPr lang="en-US" dirty="0">
              <a:solidFill>
                <a:prstClr val="black"/>
              </a:solidFill>
              <a:latin typeface="Calibri" panose="020F0502020204030204"/>
            </a:endParaRPr>
          </a:p>
        </p:txBody>
      </p:sp>
    </p:spTree>
    <p:extLst>
      <p:ext uri="{BB962C8B-B14F-4D97-AF65-F5344CB8AC3E}">
        <p14:creationId xmlns:p14="http://schemas.microsoft.com/office/powerpoint/2010/main" val="195443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6A292A-4AC8-4079-88CB-1C319242DB05}"/>
              </a:ext>
            </a:extLst>
          </p:cNvPr>
          <p:cNvSpPr>
            <a:spLocks noGrp="1"/>
          </p:cNvSpPr>
          <p:nvPr>
            <p:ph idx="1"/>
          </p:nvPr>
        </p:nvSpPr>
        <p:spPr/>
        <p:txBody>
          <a:bodyPr>
            <a:normAutofit/>
          </a:bodyPr>
          <a:lstStyle/>
          <a:p>
            <a:pPr marL="0" indent="0" algn="ctr">
              <a:buNone/>
            </a:pPr>
            <a:r>
              <a:rPr lang="en-US" b="1" dirty="0"/>
              <a:t>What kinds of social programs or activities would interest you? </a:t>
            </a:r>
          </a:p>
          <a:p>
            <a:r>
              <a:rPr lang="en-US" dirty="0"/>
              <a:t>24 Requests for intellectual activities, classes, games, workshops. </a:t>
            </a:r>
          </a:p>
          <a:p>
            <a:r>
              <a:rPr lang="en-US" dirty="0"/>
              <a:t>Numerous responses requesting time in the community room.</a:t>
            </a:r>
          </a:p>
          <a:p>
            <a:r>
              <a:rPr lang="en-US" dirty="0"/>
              <a:t>“Activities not meant for nursing home dwellers. Activities that do not insult my intelligence. ”</a:t>
            </a:r>
          </a:p>
          <a:p>
            <a:r>
              <a:rPr lang="en-US" dirty="0"/>
              <a:t>14 requested some sort of church or spiritual activity.</a:t>
            </a:r>
          </a:p>
          <a:p>
            <a:r>
              <a:rPr lang="en-US" dirty="0"/>
              <a:t>Numerous requests for outside or gardening activities.</a:t>
            </a:r>
          </a:p>
          <a:p>
            <a:r>
              <a:rPr lang="en-US" dirty="0"/>
              <a:t>Several comments about missing Adult Day Services and Dine with the Doc</a:t>
            </a:r>
          </a:p>
          <a:p>
            <a:r>
              <a:rPr lang="en-US" dirty="0"/>
              <a:t>A request for Senior Olympics “I can still dream”</a:t>
            </a:r>
          </a:p>
        </p:txBody>
      </p:sp>
      <p:sp>
        <p:nvSpPr>
          <p:cNvPr id="3" name="Title 2">
            <a:extLst>
              <a:ext uri="{FF2B5EF4-FFF2-40B4-BE49-F238E27FC236}">
                <a16:creationId xmlns:a16="http://schemas.microsoft.com/office/drawing/2014/main" id="{5F6DE96B-60BB-4108-A7C6-A9FDE4D363F0}"/>
              </a:ext>
            </a:extLst>
          </p:cNvPr>
          <p:cNvSpPr>
            <a:spLocks noGrp="1"/>
          </p:cNvSpPr>
          <p:nvPr>
            <p:ph type="title"/>
          </p:nvPr>
        </p:nvSpPr>
        <p:spPr/>
        <p:txBody>
          <a:bodyPr/>
          <a:lstStyle/>
          <a:p>
            <a:r>
              <a:rPr lang="en-US" dirty="0"/>
              <a:t>Survey Findings Continued</a:t>
            </a:r>
          </a:p>
        </p:txBody>
      </p:sp>
    </p:spTree>
    <p:extLst>
      <p:ext uri="{BB962C8B-B14F-4D97-AF65-F5344CB8AC3E}">
        <p14:creationId xmlns:p14="http://schemas.microsoft.com/office/powerpoint/2010/main" val="1889858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78C939F-5C93-428C-B482-E6B4061D7FCE}"/>
              </a:ext>
            </a:extLst>
          </p:cNvPr>
          <p:cNvSpPr>
            <a:spLocks noGrp="1"/>
          </p:cNvSpPr>
          <p:nvPr>
            <p:ph idx="1"/>
          </p:nvPr>
        </p:nvSpPr>
        <p:spPr>
          <a:xfrm>
            <a:off x="2359532" y="1884622"/>
            <a:ext cx="7472935" cy="4799481"/>
          </a:xfrm>
        </p:spPr>
        <p:txBody>
          <a:bodyPr>
            <a:normAutofit lnSpcReduction="10000"/>
          </a:bodyPr>
          <a:lstStyle/>
          <a:p>
            <a:r>
              <a:rPr lang="en-US" sz="2400" dirty="0"/>
              <a:t>Companionship program (Covid) Pivot to hybrid of in person and telephone companion as we move from Covid</a:t>
            </a:r>
          </a:p>
          <a:p>
            <a:pPr lvl="1"/>
            <a:r>
              <a:rPr lang="en-US" sz="2400" dirty="0"/>
              <a:t>Of those who scored 6 or above, 37 selected telephone calls as their favorite way to interact with others</a:t>
            </a:r>
          </a:p>
          <a:p>
            <a:r>
              <a:rPr lang="en-US" sz="2400" dirty="0"/>
              <a:t>Intellectual Stimulation – 44 expressed interest</a:t>
            </a:r>
          </a:p>
          <a:p>
            <a:pPr lvl="1"/>
            <a:r>
              <a:rPr lang="en-US" sz="2400" dirty="0"/>
              <a:t>Book clubs, games, puzzles, classes</a:t>
            </a:r>
          </a:p>
          <a:p>
            <a:r>
              <a:rPr lang="en-US" sz="2400" dirty="0"/>
              <a:t>Technology Café </a:t>
            </a:r>
          </a:p>
          <a:p>
            <a:pPr lvl="1"/>
            <a:r>
              <a:rPr lang="en-US" sz="2400" dirty="0"/>
              <a:t>Of those who scored 6 or above, 29 participants indicated that lack of technology or lack of knowledge of technology keeps them from interacting with others</a:t>
            </a:r>
          </a:p>
          <a:p>
            <a:pPr marL="257175" lvl="1" indent="0">
              <a:buNone/>
            </a:pPr>
            <a:endParaRPr lang="en-US" sz="2000" dirty="0"/>
          </a:p>
          <a:p>
            <a:pPr marL="257175" lvl="1" indent="0">
              <a:buNone/>
            </a:pPr>
            <a:br>
              <a:rPr lang="en-US" sz="2000" dirty="0"/>
            </a:br>
            <a:endParaRPr lang="en-US" sz="2000" dirty="0"/>
          </a:p>
        </p:txBody>
      </p:sp>
      <p:sp>
        <p:nvSpPr>
          <p:cNvPr id="3" name="Title 2">
            <a:extLst>
              <a:ext uri="{FF2B5EF4-FFF2-40B4-BE49-F238E27FC236}">
                <a16:creationId xmlns:a16="http://schemas.microsoft.com/office/drawing/2014/main" id="{E933E938-EEDB-4F2A-9226-7A142B171D97}"/>
              </a:ext>
            </a:extLst>
          </p:cNvPr>
          <p:cNvSpPr>
            <a:spLocks noGrp="1"/>
          </p:cNvSpPr>
          <p:nvPr>
            <p:ph type="title"/>
          </p:nvPr>
        </p:nvSpPr>
        <p:spPr/>
        <p:txBody>
          <a:bodyPr/>
          <a:lstStyle/>
          <a:p>
            <a:r>
              <a:rPr lang="en-US" dirty="0"/>
              <a:t>Pilot Project Ideas</a:t>
            </a:r>
          </a:p>
        </p:txBody>
      </p:sp>
    </p:spTree>
    <p:extLst>
      <p:ext uri="{BB962C8B-B14F-4D97-AF65-F5344CB8AC3E}">
        <p14:creationId xmlns:p14="http://schemas.microsoft.com/office/powerpoint/2010/main" val="2753981847"/>
      </p:ext>
    </p:extLst>
  </p:cSld>
  <p:clrMapOvr>
    <a:masterClrMapping/>
  </p:clrMapOvr>
</p:sld>
</file>

<file path=ppt/theme/theme1.xml><?xml version="1.0" encoding="utf-8"?>
<a:theme xmlns:a="http://schemas.openxmlformats.org/drawingml/2006/main" name="ECIAAA Retrea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IAAA Retreat" id="{813509EA-4141-487A-81C1-7F16F5D82997}" vid="{D88B20BB-119E-4783-90F6-2D6A9A08BCF2}"/>
    </a:ext>
  </a:extLst>
</a:theme>
</file>

<file path=docProps/app.xml><?xml version="1.0" encoding="utf-8"?>
<Properties xmlns="http://schemas.openxmlformats.org/officeDocument/2006/extended-properties" xmlns:vt="http://schemas.openxmlformats.org/officeDocument/2006/docPropsVTypes">
  <TotalTime>53</TotalTime>
  <Words>740</Words>
  <Application>Microsoft Office PowerPoint</Application>
  <PresentationFormat>Widescreen</PresentationFormat>
  <Paragraphs>131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ECIAAA Retreat</vt:lpstr>
      <vt:lpstr>The Planning Process to Develop Macon County Pilot Projects </vt:lpstr>
      <vt:lpstr>Macon County Survey  Participation </vt:lpstr>
      <vt:lpstr>The Project: Client status/needs assessment 479 Surveys Completed </vt:lpstr>
      <vt:lpstr>Survey Findings: UCLA 3-Item Loneliness Scale</vt:lpstr>
      <vt:lpstr>Survey Findings Continued</vt:lpstr>
      <vt:lpstr>Survey Findings Continued</vt:lpstr>
      <vt:lpstr>Survey Findings Continued</vt:lpstr>
      <vt:lpstr>Survey Findings Continued</vt:lpstr>
      <vt:lpstr>Pilot Project Ideas</vt:lpstr>
      <vt:lpstr>THANK YOU!!!!</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Social Isolation Report</dc:title>
  <dc:creator>Sheila Greuel</dc:creator>
  <cp:lastModifiedBy>Susan Real</cp:lastModifiedBy>
  <cp:revision>5</cp:revision>
  <dcterms:created xsi:type="dcterms:W3CDTF">2021-10-25T15:40:37Z</dcterms:created>
  <dcterms:modified xsi:type="dcterms:W3CDTF">2021-11-02T15:12:10Z</dcterms:modified>
</cp:coreProperties>
</file>