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9" r:id="rId4"/>
    <p:sldId id="260" r:id="rId5"/>
    <p:sldId id="261" r:id="rId6"/>
    <p:sldId id="262" r:id="rId7"/>
    <p:sldId id="265" r:id="rId8"/>
    <p:sldId id="263" r:id="rId9"/>
    <p:sldId id="266" r:id="rId10"/>
    <p:sldId id="258" r:id="rId11"/>
    <p:sldId id="267" r:id="rId12"/>
    <p:sldId id="269" r:id="rId13"/>
    <p:sldId id="270" r:id="rId14"/>
    <p:sldId id="271" r:id="rId15"/>
    <p:sldId id="272"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9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4660"/>
  </p:normalViewPr>
  <p:slideViewPr>
    <p:cSldViewPr snapToGrid="0" showGuides="1">
      <p:cViewPr varScale="1">
        <p:scale>
          <a:sx n="92" d="100"/>
          <a:sy n="92" d="100"/>
        </p:scale>
        <p:origin x="108" y="96"/>
      </p:cViewPr>
      <p:guideLst>
        <p:guide orient="horz" pos="2160"/>
        <p:guide pos="49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2DF5CB3-61FD-4C3F-87B6-7305A48332A7}" type="datetimeFigureOut">
              <a:rPr lang="en-US" smtClean="0"/>
              <a:t>11/1/2021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AE27D2-4F50-4D92-963B-B20DFF8D8722}" type="slidenum">
              <a:rPr lang="en-US" smtClean="0"/>
              <a:t>‹#›</a:t>
            </a:fld>
            <a:endParaRPr lang="en-US"/>
          </a:p>
        </p:txBody>
      </p:sp>
    </p:spTree>
    <p:extLst>
      <p:ext uri="{BB962C8B-B14F-4D97-AF65-F5344CB8AC3E}">
        <p14:creationId xmlns:p14="http://schemas.microsoft.com/office/powerpoint/2010/main" val="234888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1</a:t>
            </a:fld>
            <a:endParaRPr lang="en-US"/>
          </a:p>
        </p:txBody>
      </p:sp>
    </p:spTree>
    <p:extLst>
      <p:ext uri="{BB962C8B-B14F-4D97-AF65-F5344CB8AC3E}">
        <p14:creationId xmlns:p14="http://schemas.microsoft.com/office/powerpoint/2010/main" val="248574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10</a:t>
            </a:fld>
            <a:endParaRPr lang="en-US"/>
          </a:p>
        </p:txBody>
      </p:sp>
    </p:spTree>
    <p:extLst>
      <p:ext uri="{BB962C8B-B14F-4D97-AF65-F5344CB8AC3E}">
        <p14:creationId xmlns:p14="http://schemas.microsoft.com/office/powerpoint/2010/main" val="42081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11</a:t>
            </a:fld>
            <a:endParaRPr lang="en-US"/>
          </a:p>
        </p:txBody>
      </p:sp>
    </p:spTree>
    <p:extLst>
      <p:ext uri="{BB962C8B-B14F-4D97-AF65-F5344CB8AC3E}">
        <p14:creationId xmlns:p14="http://schemas.microsoft.com/office/powerpoint/2010/main" val="425660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12</a:t>
            </a:fld>
            <a:endParaRPr lang="en-US"/>
          </a:p>
        </p:txBody>
      </p:sp>
    </p:spTree>
    <p:extLst>
      <p:ext uri="{BB962C8B-B14F-4D97-AF65-F5344CB8AC3E}">
        <p14:creationId xmlns:p14="http://schemas.microsoft.com/office/powerpoint/2010/main" val="3073378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13</a:t>
            </a:fld>
            <a:endParaRPr lang="en-US"/>
          </a:p>
        </p:txBody>
      </p:sp>
    </p:spTree>
    <p:extLst>
      <p:ext uri="{BB962C8B-B14F-4D97-AF65-F5344CB8AC3E}">
        <p14:creationId xmlns:p14="http://schemas.microsoft.com/office/powerpoint/2010/main" val="214800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14</a:t>
            </a:fld>
            <a:endParaRPr lang="en-US"/>
          </a:p>
        </p:txBody>
      </p:sp>
    </p:spTree>
    <p:extLst>
      <p:ext uri="{BB962C8B-B14F-4D97-AF65-F5344CB8AC3E}">
        <p14:creationId xmlns:p14="http://schemas.microsoft.com/office/powerpoint/2010/main" val="1679035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15</a:t>
            </a:fld>
            <a:endParaRPr lang="en-US"/>
          </a:p>
        </p:txBody>
      </p:sp>
    </p:spTree>
    <p:extLst>
      <p:ext uri="{BB962C8B-B14F-4D97-AF65-F5344CB8AC3E}">
        <p14:creationId xmlns:p14="http://schemas.microsoft.com/office/powerpoint/2010/main" val="130521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2</a:t>
            </a:fld>
            <a:endParaRPr lang="en-US"/>
          </a:p>
        </p:txBody>
      </p:sp>
    </p:spTree>
    <p:extLst>
      <p:ext uri="{BB962C8B-B14F-4D97-AF65-F5344CB8AC3E}">
        <p14:creationId xmlns:p14="http://schemas.microsoft.com/office/powerpoint/2010/main" val="319592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3</a:t>
            </a:fld>
            <a:endParaRPr lang="en-US"/>
          </a:p>
        </p:txBody>
      </p:sp>
    </p:spTree>
    <p:extLst>
      <p:ext uri="{BB962C8B-B14F-4D97-AF65-F5344CB8AC3E}">
        <p14:creationId xmlns:p14="http://schemas.microsoft.com/office/powerpoint/2010/main" val="54633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4</a:t>
            </a:fld>
            <a:endParaRPr lang="en-US"/>
          </a:p>
        </p:txBody>
      </p:sp>
    </p:spTree>
    <p:extLst>
      <p:ext uri="{BB962C8B-B14F-4D97-AF65-F5344CB8AC3E}">
        <p14:creationId xmlns:p14="http://schemas.microsoft.com/office/powerpoint/2010/main" val="317628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5</a:t>
            </a:fld>
            <a:endParaRPr lang="en-US"/>
          </a:p>
        </p:txBody>
      </p:sp>
    </p:spTree>
    <p:extLst>
      <p:ext uri="{BB962C8B-B14F-4D97-AF65-F5344CB8AC3E}">
        <p14:creationId xmlns:p14="http://schemas.microsoft.com/office/powerpoint/2010/main" val="411575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6</a:t>
            </a:fld>
            <a:endParaRPr lang="en-US"/>
          </a:p>
        </p:txBody>
      </p:sp>
    </p:spTree>
    <p:extLst>
      <p:ext uri="{BB962C8B-B14F-4D97-AF65-F5344CB8AC3E}">
        <p14:creationId xmlns:p14="http://schemas.microsoft.com/office/powerpoint/2010/main" val="176860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7</a:t>
            </a:fld>
            <a:endParaRPr lang="en-US"/>
          </a:p>
        </p:txBody>
      </p:sp>
    </p:spTree>
    <p:extLst>
      <p:ext uri="{BB962C8B-B14F-4D97-AF65-F5344CB8AC3E}">
        <p14:creationId xmlns:p14="http://schemas.microsoft.com/office/powerpoint/2010/main" val="380144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8</a:t>
            </a:fld>
            <a:endParaRPr lang="en-US"/>
          </a:p>
        </p:txBody>
      </p:sp>
    </p:spTree>
    <p:extLst>
      <p:ext uri="{BB962C8B-B14F-4D97-AF65-F5344CB8AC3E}">
        <p14:creationId xmlns:p14="http://schemas.microsoft.com/office/powerpoint/2010/main" val="313597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AE27D2-4F50-4D92-963B-B20DFF8D8722}" type="slidenum">
              <a:rPr lang="en-US" smtClean="0"/>
              <a:t>9</a:t>
            </a:fld>
            <a:endParaRPr lang="en-US"/>
          </a:p>
        </p:txBody>
      </p:sp>
    </p:spTree>
    <p:extLst>
      <p:ext uri="{BB962C8B-B14F-4D97-AF65-F5344CB8AC3E}">
        <p14:creationId xmlns:p14="http://schemas.microsoft.com/office/powerpoint/2010/main" val="4078082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8.JPG"/><Relationship Id="rId4" Type="http://schemas.openxmlformats.org/officeDocument/2006/relationships/hyperlink" Target="http://www.flickr.com/photos/safari_vacation/8946706256/"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pxhere.com/en/photo/34970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Annette.Morrison@ccsiccu.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betterhealthwhileaging.net/7-commonly-neglected-problems-to-address-healthy-ag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pngimg.com/download/925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cde.ual.es/en/now-press-conference-about-coronaviru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G"/><Relationship Id="rId3" Type="http://schemas.openxmlformats.org/officeDocument/2006/relationships/image" Target="../media/image22.JPG"/><Relationship Id="rId7" Type="http://schemas.openxmlformats.org/officeDocument/2006/relationships/image" Target="../media/image26.jpeg"/><Relationship Id="rId12" Type="http://schemas.openxmlformats.org/officeDocument/2006/relationships/image" Target="../media/image31.JPG"/><Relationship Id="rId2" Type="http://schemas.openxmlformats.org/officeDocument/2006/relationships/notesSlide" Target="../notesSlides/notesSlide9.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G"/><Relationship Id="rId15" Type="http://schemas.openxmlformats.org/officeDocument/2006/relationships/image" Target="../media/image34.JPG"/><Relationship Id="rId10" Type="http://schemas.openxmlformats.org/officeDocument/2006/relationships/image" Target="../media/image29.jpeg"/><Relationship Id="rId4" Type="http://schemas.openxmlformats.org/officeDocument/2006/relationships/image" Target="../media/image23.JPG"/><Relationship Id="rId9" Type="http://schemas.openxmlformats.org/officeDocument/2006/relationships/image" Target="../media/image28.jpeg"/><Relationship Id="rId1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5BF3-C3E1-4B3E-B94E-36897E94D276}"/>
              </a:ext>
            </a:extLst>
          </p:cNvPr>
          <p:cNvSpPr>
            <a:spLocks noGrp="1"/>
          </p:cNvSpPr>
          <p:nvPr>
            <p:ph type="ctrTitle"/>
          </p:nvPr>
        </p:nvSpPr>
        <p:spPr>
          <a:xfrm>
            <a:off x="2088573" y="1066801"/>
            <a:ext cx="9071552" cy="2060863"/>
          </a:xfrm>
        </p:spPr>
        <p:txBody>
          <a:bodyPr>
            <a:normAutofit/>
          </a:bodyPr>
          <a:lstStyle/>
          <a:p>
            <a:r>
              <a:rPr lang="en-US" sz="6000" b="1" dirty="0"/>
              <a:t>Reducing Social Isolation Pilot Programs</a:t>
            </a:r>
          </a:p>
        </p:txBody>
      </p:sp>
      <p:sp>
        <p:nvSpPr>
          <p:cNvPr id="3" name="Subtitle 2">
            <a:extLst>
              <a:ext uri="{FF2B5EF4-FFF2-40B4-BE49-F238E27FC236}">
                <a16:creationId xmlns:a16="http://schemas.microsoft.com/office/drawing/2014/main" id="{FE07FB11-3717-4264-B7A1-A7350D5F0B41}"/>
              </a:ext>
            </a:extLst>
          </p:cNvPr>
          <p:cNvSpPr>
            <a:spLocks noGrp="1"/>
          </p:cNvSpPr>
          <p:nvPr>
            <p:ph type="subTitle" idx="1"/>
          </p:nvPr>
        </p:nvSpPr>
        <p:spPr>
          <a:xfrm>
            <a:off x="3912327" y="3060123"/>
            <a:ext cx="7197726" cy="394854"/>
          </a:xfrm>
        </p:spPr>
        <p:txBody>
          <a:bodyPr/>
          <a:lstStyle/>
          <a:p>
            <a:r>
              <a:rPr lang="en-US" dirty="0"/>
              <a:t>CCSI Case Coordination, </a:t>
            </a:r>
            <a:r>
              <a:rPr lang="en-US" dirty="0" err="1"/>
              <a:t>llc</a:t>
            </a:r>
            <a:r>
              <a:rPr lang="en-US" dirty="0"/>
              <a:t>., Mclean County</a:t>
            </a:r>
          </a:p>
        </p:txBody>
      </p:sp>
      <p:pic>
        <p:nvPicPr>
          <p:cNvPr id="7" name="Picture 6">
            <a:extLst>
              <a:ext uri="{FF2B5EF4-FFF2-40B4-BE49-F238E27FC236}">
                <a16:creationId xmlns:a16="http://schemas.microsoft.com/office/drawing/2014/main" id="{F17B7898-7476-4173-B8C0-C77621B814D2}"/>
              </a:ext>
            </a:extLst>
          </p:cNvPr>
          <p:cNvPicPr>
            <a:picLocks noChangeAspect="1"/>
          </p:cNvPicPr>
          <p:nvPr/>
        </p:nvPicPr>
        <p:blipFill>
          <a:blip r:embed="rId3"/>
          <a:stretch>
            <a:fillRect/>
          </a:stretch>
        </p:blipFill>
        <p:spPr>
          <a:xfrm>
            <a:off x="4572000" y="3580051"/>
            <a:ext cx="6538053" cy="1540935"/>
          </a:xfrm>
          <a:prstGeom prst="rect">
            <a:avLst/>
          </a:prstGeom>
        </p:spPr>
      </p:pic>
      <p:sp>
        <p:nvSpPr>
          <p:cNvPr id="8" name="Half Frame 7">
            <a:extLst>
              <a:ext uri="{FF2B5EF4-FFF2-40B4-BE49-F238E27FC236}">
                <a16:creationId xmlns:a16="http://schemas.microsoft.com/office/drawing/2014/main" id="{1C1EA9D2-5721-4F22-A1BD-EC15EEF6DF52}"/>
              </a:ext>
            </a:extLst>
          </p:cNvPr>
          <p:cNvSpPr/>
          <p:nvPr/>
        </p:nvSpPr>
        <p:spPr>
          <a:xfrm rot="10800000">
            <a:off x="885399" y="4507152"/>
            <a:ext cx="10837718" cy="1227667"/>
          </a:xfrm>
          <a:prstGeom prst="halfFrame">
            <a:avLst>
              <a:gd name="adj1" fmla="val 29101"/>
              <a:gd name="adj2" fmla="val 28255"/>
            </a:avLst>
          </a:prstGeom>
          <a:solidFill>
            <a:schemeClr val="tx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357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D623-B3BE-4CCF-AC75-EEBECF9FD721}"/>
              </a:ext>
            </a:extLst>
          </p:cNvPr>
          <p:cNvSpPr>
            <a:spLocks noGrp="1"/>
          </p:cNvSpPr>
          <p:nvPr>
            <p:ph type="title"/>
          </p:nvPr>
        </p:nvSpPr>
        <p:spPr>
          <a:xfrm>
            <a:off x="1137685" y="340242"/>
            <a:ext cx="4012824" cy="1371600"/>
          </a:xfrm>
        </p:spPr>
        <p:txBody>
          <a:bodyPr>
            <a:normAutofit/>
          </a:bodyPr>
          <a:lstStyle/>
          <a:p>
            <a:r>
              <a:rPr lang="en-US" sz="2800" b="1" dirty="0"/>
              <a:t>Mitigation &amp; referrals to reduce social isolation</a:t>
            </a:r>
          </a:p>
        </p:txBody>
      </p:sp>
      <p:sp>
        <p:nvSpPr>
          <p:cNvPr id="3" name="Content Placeholder 2">
            <a:extLst>
              <a:ext uri="{FF2B5EF4-FFF2-40B4-BE49-F238E27FC236}">
                <a16:creationId xmlns:a16="http://schemas.microsoft.com/office/drawing/2014/main" id="{B97ADE91-AE7B-462D-8339-F6A08C12E631}"/>
              </a:ext>
            </a:extLst>
          </p:cNvPr>
          <p:cNvSpPr>
            <a:spLocks noGrp="1"/>
          </p:cNvSpPr>
          <p:nvPr>
            <p:ph idx="1"/>
          </p:nvPr>
        </p:nvSpPr>
        <p:spPr>
          <a:xfrm>
            <a:off x="5360582" y="340242"/>
            <a:ext cx="6169026" cy="6185249"/>
          </a:xfrm>
        </p:spPr>
        <p:txBody>
          <a:bodyPr>
            <a:normAutofit fontScale="92500" lnSpcReduction="10000"/>
          </a:bodyPr>
          <a:lstStyle/>
          <a:p>
            <a:r>
              <a:rPr lang="en-US" dirty="0"/>
              <a:t>IL Care Connections Technology Grant Applications</a:t>
            </a:r>
          </a:p>
          <a:p>
            <a:r>
              <a:rPr lang="en-US" dirty="0"/>
              <a:t>Emergency Senior Service Funds, Flexible </a:t>
            </a:r>
            <a:r>
              <a:rPr lang="en-US"/>
              <a:t>Community Service </a:t>
            </a:r>
            <a:r>
              <a:rPr lang="en-US" dirty="0"/>
              <a:t>Funds, Caregiver Gapfill and Respite Funds</a:t>
            </a:r>
          </a:p>
          <a:p>
            <a:r>
              <a:rPr lang="en-US" dirty="0"/>
              <a:t>IL Talking Book Program</a:t>
            </a:r>
          </a:p>
          <a:p>
            <a:r>
              <a:rPr lang="en-US" dirty="0"/>
              <a:t>Healthy Aging Classes adapted to online platforms</a:t>
            </a:r>
          </a:p>
          <a:p>
            <a:r>
              <a:rPr lang="en-US" i="1" dirty="0"/>
              <a:t>New To Medicare </a:t>
            </a:r>
            <a:r>
              <a:rPr lang="en-US" dirty="0"/>
              <a:t>Seminars adapted to online platform</a:t>
            </a:r>
          </a:p>
          <a:p>
            <a:r>
              <a:rPr lang="en-US" dirty="0"/>
              <a:t>Broadband benefit applications</a:t>
            </a:r>
          </a:p>
          <a:p>
            <a:r>
              <a:rPr lang="en-US" dirty="0"/>
              <a:t>Free masks, care packages, scheduling COVID Vaccination Clinics w/transportation, bi-monthly phone calls</a:t>
            </a:r>
          </a:p>
          <a:p>
            <a:r>
              <a:rPr lang="en-US" dirty="0"/>
              <a:t>Get Connected Virtual Program Flyer</a:t>
            </a:r>
          </a:p>
          <a:p>
            <a:r>
              <a:rPr lang="en-US" dirty="0"/>
              <a:t>Outreaches restarted with Covid-screening procedures, masking and sanitizing between participants</a:t>
            </a:r>
          </a:p>
          <a:p>
            <a:r>
              <a:rPr lang="en-US" dirty="0"/>
              <a:t>Referrals to PEARLS for depression, CCP for home &amp; community based services, Caregiver Advisory Services, Faith In Action for transportation and Friendly visitor calls, ARC Senior Center Referrals</a:t>
            </a:r>
          </a:p>
          <a:p>
            <a:r>
              <a:rPr lang="en-US" dirty="0"/>
              <a:t>Get Connected Bundles: canvas bag, hand sanitizer, masks, water bottle, cooling towel, exercise band, lighted keychain, Get Connected Guide, ARC Membership, Casey’s Gas Card, Android Tablet w/WIFI </a:t>
            </a:r>
          </a:p>
        </p:txBody>
      </p:sp>
      <p:pic>
        <p:nvPicPr>
          <p:cNvPr id="6" name="Picture 5">
            <a:extLst>
              <a:ext uri="{FF2B5EF4-FFF2-40B4-BE49-F238E27FC236}">
                <a16:creationId xmlns:a16="http://schemas.microsoft.com/office/drawing/2014/main" id="{19DF6D03-C232-4522-B549-39EBDACBF140}"/>
              </a:ext>
            </a:extLst>
          </p:cNvPr>
          <p:cNvPicPr>
            <a:picLocks noChangeAspect="1"/>
          </p:cNvPicPr>
          <p:nvPr/>
        </p:nvPicPr>
        <p:blipFill>
          <a:blip r:embed="rId3"/>
          <a:stretch>
            <a:fillRect/>
          </a:stretch>
        </p:blipFill>
        <p:spPr>
          <a:xfrm>
            <a:off x="165298" y="1981200"/>
            <a:ext cx="5195284" cy="3896463"/>
          </a:xfrm>
          <a:prstGeom prst="rect">
            <a:avLst/>
          </a:prstGeom>
        </p:spPr>
      </p:pic>
    </p:spTree>
    <p:extLst>
      <p:ext uri="{BB962C8B-B14F-4D97-AF65-F5344CB8AC3E}">
        <p14:creationId xmlns:p14="http://schemas.microsoft.com/office/powerpoint/2010/main" val="273317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CA7C-24BE-4A5F-8915-F48350DAA352}"/>
              </a:ext>
            </a:extLst>
          </p:cNvPr>
          <p:cNvSpPr>
            <a:spLocks noGrp="1"/>
          </p:cNvSpPr>
          <p:nvPr>
            <p:ph type="title"/>
          </p:nvPr>
        </p:nvSpPr>
        <p:spPr>
          <a:xfrm>
            <a:off x="685799" y="587086"/>
            <a:ext cx="6164653" cy="654627"/>
          </a:xfrm>
        </p:spPr>
        <p:txBody>
          <a:bodyPr>
            <a:noAutofit/>
          </a:bodyPr>
          <a:lstStyle/>
          <a:p>
            <a:r>
              <a:rPr lang="en-US" sz="4400" b="1" dirty="0"/>
              <a:t>Still Growing…</a:t>
            </a:r>
          </a:p>
        </p:txBody>
      </p:sp>
      <p:pic>
        <p:nvPicPr>
          <p:cNvPr id="6" name="Picture Placeholder 5">
            <a:extLst>
              <a:ext uri="{FF2B5EF4-FFF2-40B4-BE49-F238E27FC236}">
                <a16:creationId xmlns:a16="http://schemas.microsoft.com/office/drawing/2014/main" id="{531197D0-1B03-47AD-B931-3719544F451A}"/>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l="26051" r="26051"/>
          <a:stretch/>
        </p:blipFill>
        <p:spPr>
          <a:xfrm>
            <a:off x="7923292" y="566304"/>
            <a:ext cx="3728380" cy="5195455"/>
          </a:xfrm>
        </p:spPr>
      </p:pic>
      <p:sp>
        <p:nvSpPr>
          <p:cNvPr id="4" name="Text Placeholder 3">
            <a:extLst>
              <a:ext uri="{FF2B5EF4-FFF2-40B4-BE49-F238E27FC236}">
                <a16:creationId xmlns:a16="http://schemas.microsoft.com/office/drawing/2014/main" id="{EF5911A9-092D-4309-A4B2-7197A902CFFA}"/>
              </a:ext>
            </a:extLst>
          </p:cNvPr>
          <p:cNvSpPr>
            <a:spLocks noGrp="1"/>
          </p:cNvSpPr>
          <p:nvPr>
            <p:ph type="body" sz="half" idx="2"/>
          </p:nvPr>
        </p:nvSpPr>
        <p:spPr>
          <a:xfrm>
            <a:off x="685800" y="1610591"/>
            <a:ext cx="6164653" cy="4021282"/>
          </a:xfrm>
        </p:spPr>
        <p:txBody>
          <a:bodyPr/>
          <a:lstStyle/>
          <a:p>
            <a:r>
              <a:rPr lang="en-US" sz="2400" b="1" dirty="0"/>
              <a:t>ESL Outreaches added:</a:t>
            </a:r>
          </a:p>
          <a:p>
            <a:r>
              <a:rPr lang="en-US" u="sng" dirty="0"/>
              <a:t>The Immigration Project, Normal</a:t>
            </a:r>
          </a:p>
          <a:p>
            <a:pPr marL="285750" indent="-285750">
              <a:buFont typeface="Arial" panose="020B0604020202020204" pitchFamily="34" charset="0"/>
              <a:buChar char="•"/>
            </a:pPr>
            <a:r>
              <a:rPr lang="en-US" dirty="0"/>
              <a:t>Started June 2021, Every month, First Wednesdays, 8:00 am – 10:00 am</a:t>
            </a:r>
          </a:p>
          <a:p>
            <a:pPr marL="285750" indent="-285750">
              <a:buFont typeface="Arial" panose="020B0604020202020204" pitchFamily="34" charset="0"/>
              <a:buChar char="•"/>
            </a:pPr>
            <a:r>
              <a:rPr lang="en-US" dirty="0"/>
              <a:t>Facebook Live Streams translated to Spanish for CCSI Services &amp; SFMNP</a:t>
            </a:r>
          </a:p>
          <a:p>
            <a:r>
              <a:rPr lang="en-US" u="sng" dirty="0"/>
              <a:t>Western Avenue Community Center, Bloomington</a:t>
            </a:r>
          </a:p>
          <a:p>
            <a:pPr marL="285750" indent="-285750">
              <a:buFont typeface="Arial" panose="020B0604020202020204" pitchFamily="34" charset="0"/>
              <a:buChar char="•"/>
            </a:pPr>
            <a:r>
              <a:rPr lang="en-US" dirty="0"/>
              <a:t>Started October 2021, Every month, Third Mondays, 1:00 pm - 4:00 pm</a:t>
            </a:r>
          </a:p>
          <a:p>
            <a:pPr marL="285750" indent="-285750">
              <a:buFont typeface="Arial" panose="020B0604020202020204" pitchFamily="34" charset="0"/>
              <a:buChar char="•"/>
            </a:pPr>
            <a:r>
              <a:rPr lang="en-US" dirty="0"/>
              <a:t>CCSI Overview Presentation September 9</a:t>
            </a:r>
            <a:r>
              <a:rPr lang="en-US" baseline="30000" dirty="0"/>
              <a:t>th</a:t>
            </a:r>
            <a:r>
              <a:rPr lang="en-US" dirty="0"/>
              <a:t> to Senior Bingo Group Introducing Outreach</a:t>
            </a:r>
          </a:p>
        </p:txBody>
      </p:sp>
      <p:pic>
        <p:nvPicPr>
          <p:cNvPr id="10" name="Picture 9">
            <a:extLst>
              <a:ext uri="{FF2B5EF4-FFF2-40B4-BE49-F238E27FC236}">
                <a16:creationId xmlns:a16="http://schemas.microsoft.com/office/drawing/2014/main" id="{A8B330F7-77B3-427E-92E0-7C88CAA4080F}"/>
              </a:ext>
            </a:extLst>
          </p:cNvPr>
          <p:cNvPicPr>
            <a:picLocks noChangeAspect="1"/>
          </p:cNvPicPr>
          <p:nvPr/>
        </p:nvPicPr>
        <p:blipFill>
          <a:blip r:embed="rId5"/>
          <a:stretch>
            <a:fillRect/>
          </a:stretch>
        </p:blipFill>
        <p:spPr>
          <a:xfrm>
            <a:off x="7222113" y="2479281"/>
            <a:ext cx="2919413" cy="3791633"/>
          </a:xfrm>
          <a:prstGeom prst="rect">
            <a:avLst/>
          </a:prstGeom>
        </p:spPr>
      </p:pic>
    </p:spTree>
    <p:extLst>
      <p:ext uri="{BB962C8B-B14F-4D97-AF65-F5344CB8AC3E}">
        <p14:creationId xmlns:p14="http://schemas.microsoft.com/office/powerpoint/2010/main" val="229607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BB8F-1D55-4093-83B4-19A4A7B69932}"/>
              </a:ext>
            </a:extLst>
          </p:cNvPr>
          <p:cNvSpPr>
            <a:spLocks noGrp="1"/>
          </p:cNvSpPr>
          <p:nvPr>
            <p:ph type="title"/>
          </p:nvPr>
        </p:nvSpPr>
        <p:spPr>
          <a:xfrm>
            <a:off x="685801" y="609602"/>
            <a:ext cx="10131427" cy="1080976"/>
          </a:xfrm>
        </p:spPr>
        <p:txBody>
          <a:bodyPr>
            <a:normAutofit/>
          </a:bodyPr>
          <a:lstStyle/>
          <a:p>
            <a:r>
              <a:rPr lang="en-US" sz="4000" b="1" dirty="0"/>
              <a:t>Challenges of ESL Outreach</a:t>
            </a:r>
          </a:p>
        </p:txBody>
      </p:sp>
      <p:sp>
        <p:nvSpPr>
          <p:cNvPr id="3" name="Text Placeholder 2">
            <a:extLst>
              <a:ext uri="{FF2B5EF4-FFF2-40B4-BE49-F238E27FC236}">
                <a16:creationId xmlns:a16="http://schemas.microsoft.com/office/drawing/2014/main" id="{8650CC97-230F-4AA1-8F61-5793B4CCEA01}"/>
              </a:ext>
            </a:extLst>
          </p:cNvPr>
          <p:cNvSpPr>
            <a:spLocks noGrp="1"/>
          </p:cNvSpPr>
          <p:nvPr>
            <p:ph type="body" idx="1"/>
          </p:nvPr>
        </p:nvSpPr>
        <p:spPr>
          <a:xfrm>
            <a:off x="685800" y="1477926"/>
            <a:ext cx="10131428" cy="4313274"/>
          </a:xfrm>
        </p:spPr>
        <p:txBody>
          <a:bodyPr/>
          <a:lstStyle/>
          <a:p>
            <a:pPr marL="342900" indent="-342900">
              <a:buFont typeface="Arial" panose="020B0604020202020204" pitchFamily="34" charset="0"/>
              <a:buChar char="•"/>
            </a:pPr>
            <a:r>
              <a:rPr lang="en-US" u="sng" dirty="0"/>
              <a:t>Language Barriers:</a:t>
            </a:r>
            <a:r>
              <a:rPr lang="en-US" dirty="0"/>
              <a:t>  Translation services provided by Hannah </a:t>
            </a:r>
            <a:r>
              <a:rPr lang="en-US" dirty="0" err="1"/>
              <a:t>Mesouani</a:t>
            </a:r>
            <a:r>
              <a:rPr lang="en-US" dirty="0"/>
              <a:t>, Sarah Mellor, </a:t>
            </a:r>
            <a:r>
              <a:rPr lang="en-US" dirty="0" err="1"/>
              <a:t>Soccoro</a:t>
            </a:r>
            <a:r>
              <a:rPr lang="en-US" dirty="0"/>
              <a:t> Alvarez, Evelyn </a:t>
            </a:r>
            <a:r>
              <a:rPr lang="en-US" dirty="0" err="1"/>
              <a:t>Harn</a:t>
            </a:r>
            <a:r>
              <a:rPr lang="en-US" dirty="0"/>
              <a:t>, </a:t>
            </a:r>
            <a:r>
              <a:rPr lang="en-US" dirty="0" err="1"/>
              <a:t>PocketTalk</a:t>
            </a:r>
            <a:r>
              <a:rPr lang="en-US" dirty="0"/>
              <a:t>, Language Line.  </a:t>
            </a:r>
          </a:p>
          <a:p>
            <a:pPr marL="342900" indent="-342900">
              <a:buFont typeface="Arial" panose="020B0604020202020204" pitchFamily="34" charset="0"/>
              <a:buChar char="•"/>
            </a:pPr>
            <a:r>
              <a:rPr lang="en-US" u="sng" dirty="0"/>
              <a:t>Time Management:</a:t>
            </a:r>
            <a:r>
              <a:rPr lang="en-US" dirty="0"/>
              <a:t>  ESL Outreaches need more time for translation &amp; explanations; multiple visits</a:t>
            </a:r>
          </a:p>
          <a:p>
            <a:pPr marL="342900" indent="-342900">
              <a:buFont typeface="Arial" panose="020B0604020202020204" pitchFamily="34" charset="0"/>
              <a:buChar char="•"/>
            </a:pPr>
            <a:r>
              <a:rPr lang="en-US" u="sng" dirty="0"/>
              <a:t>High Complexity/Level of Need:</a:t>
            </a:r>
            <a:r>
              <a:rPr lang="en-US" dirty="0"/>
              <a:t>  Housing, financial, health insurance, food security, infestation mitigation, low or no income, no documentation, international travel accommodation</a:t>
            </a:r>
          </a:p>
          <a:p>
            <a:pPr marL="342900" indent="-342900">
              <a:buFont typeface="Arial" panose="020B0604020202020204" pitchFamily="34" charset="0"/>
              <a:buChar char="•"/>
            </a:pPr>
            <a:r>
              <a:rPr lang="en-US" u="sng" dirty="0"/>
              <a:t>Cultural Differences:</a:t>
            </a:r>
            <a:r>
              <a:rPr lang="en-US" dirty="0"/>
              <a:t> System of Government (USA), lack of trust of Government (Native Country), examples of documents needed (visuals), gender bias</a:t>
            </a:r>
          </a:p>
        </p:txBody>
      </p:sp>
    </p:spTree>
    <p:extLst>
      <p:ext uri="{BB962C8B-B14F-4D97-AF65-F5344CB8AC3E}">
        <p14:creationId xmlns:p14="http://schemas.microsoft.com/office/powerpoint/2010/main" val="237751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6A45-7B3B-45DC-86F0-25764B10530F}"/>
              </a:ext>
            </a:extLst>
          </p:cNvPr>
          <p:cNvSpPr>
            <a:spLocks noGrp="1"/>
          </p:cNvSpPr>
          <p:nvPr>
            <p:ph type="title"/>
          </p:nvPr>
        </p:nvSpPr>
        <p:spPr>
          <a:xfrm>
            <a:off x="687391" y="444735"/>
            <a:ext cx="10131425" cy="856663"/>
          </a:xfrm>
        </p:spPr>
        <p:txBody>
          <a:bodyPr/>
          <a:lstStyle/>
          <a:p>
            <a:r>
              <a:rPr lang="en-US" b="1" dirty="0"/>
              <a:t>UCLA Loneliness Scale results </a:t>
            </a:r>
            <a:r>
              <a:rPr lang="en-US" sz="1600" b="1" dirty="0"/>
              <a:t>as of Oct., 2021</a:t>
            </a:r>
          </a:p>
        </p:txBody>
      </p:sp>
      <p:sp>
        <p:nvSpPr>
          <p:cNvPr id="3" name="Text Placeholder 2">
            <a:extLst>
              <a:ext uri="{FF2B5EF4-FFF2-40B4-BE49-F238E27FC236}">
                <a16:creationId xmlns:a16="http://schemas.microsoft.com/office/drawing/2014/main" id="{78AFBD93-AB87-4A90-B106-C037775483F6}"/>
              </a:ext>
            </a:extLst>
          </p:cNvPr>
          <p:cNvSpPr>
            <a:spLocks noGrp="1"/>
          </p:cNvSpPr>
          <p:nvPr>
            <p:ph type="body" idx="1"/>
          </p:nvPr>
        </p:nvSpPr>
        <p:spPr>
          <a:xfrm>
            <a:off x="613063" y="2319094"/>
            <a:ext cx="4227997" cy="576262"/>
          </a:xfrm>
        </p:spPr>
        <p:txBody>
          <a:bodyPr/>
          <a:lstStyle/>
          <a:p>
            <a:r>
              <a:rPr lang="en-US" dirty="0"/>
              <a:t>Brain Train					</a:t>
            </a:r>
          </a:p>
        </p:txBody>
      </p:sp>
      <p:sp>
        <p:nvSpPr>
          <p:cNvPr id="5" name="Text Placeholder 4">
            <a:extLst>
              <a:ext uri="{FF2B5EF4-FFF2-40B4-BE49-F238E27FC236}">
                <a16:creationId xmlns:a16="http://schemas.microsoft.com/office/drawing/2014/main" id="{0A1F65BF-0CED-4552-8971-F7B78BBF76FA}"/>
              </a:ext>
            </a:extLst>
          </p:cNvPr>
          <p:cNvSpPr>
            <a:spLocks noGrp="1"/>
          </p:cNvSpPr>
          <p:nvPr>
            <p:ph type="body" sz="quarter" idx="3"/>
          </p:nvPr>
        </p:nvSpPr>
        <p:spPr>
          <a:xfrm>
            <a:off x="6244936" y="2329498"/>
            <a:ext cx="3763389" cy="576262"/>
          </a:xfrm>
        </p:spPr>
        <p:txBody>
          <a:bodyPr/>
          <a:lstStyle/>
          <a:p>
            <a:r>
              <a:rPr lang="en-US" dirty="0"/>
              <a:t>ESL Outreach</a:t>
            </a:r>
          </a:p>
        </p:txBody>
      </p:sp>
      <p:graphicFrame>
        <p:nvGraphicFramePr>
          <p:cNvPr id="7" name="Table 7">
            <a:extLst>
              <a:ext uri="{FF2B5EF4-FFF2-40B4-BE49-F238E27FC236}">
                <a16:creationId xmlns:a16="http://schemas.microsoft.com/office/drawing/2014/main" id="{D3B98B01-730A-4CA9-A734-344C006643AE}"/>
              </a:ext>
            </a:extLst>
          </p:cNvPr>
          <p:cNvGraphicFramePr>
            <a:graphicFrameLocks noGrp="1"/>
          </p:cNvGraphicFramePr>
          <p:nvPr>
            <p:ph sz="quarter" idx="4"/>
            <p:extLst>
              <p:ext uri="{D42A27DB-BD31-4B8C-83A1-F6EECF244321}">
                <p14:modId xmlns:p14="http://schemas.microsoft.com/office/powerpoint/2010/main" val="1002872269"/>
              </p:ext>
            </p:extLst>
          </p:nvPr>
        </p:nvGraphicFramePr>
        <p:xfrm>
          <a:off x="6328063" y="2905760"/>
          <a:ext cx="4675908" cy="3378200"/>
        </p:xfrm>
        <a:graphic>
          <a:graphicData uri="http://schemas.openxmlformats.org/drawingml/2006/table">
            <a:tbl>
              <a:tblPr firstRow="1" bandRow="1">
                <a:tableStyleId>{5C22544A-7EE6-4342-B048-85BDC9FD1C3A}</a:tableStyleId>
              </a:tblPr>
              <a:tblGrid>
                <a:gridCol w="779318">
                  <a:extLst>
                    <a:ext uri="{9D8B030D-6E8A-4147-A177-3AD203B41FA5}">
                      <a16:colId xmlns:a16="http://schemas.microsoft.com/office/drawing/2014/main" val="2837875594"/>
                    </a:ext>
                  </a:extLst>
                </a:gridCol>
                <a:gridCol w="779318">
                  <a:extLst>
                    <a:ext uri="{9D8B030D-6E8A-4147-A177-3AD203B41FA5}">
                      <a16:colId xmlns:a16="http://schemas.microsoft.com/office/drawing/2014/main" val="3614234947"/>
                    </a:ext>
                  </a:extLst>
                </a:gridCol>
                <a:gridCol w="908177">
                  <a:extLst>
                    <a:ext uri="{9D8B030D-6E8A-4147-A177-3AD203B41FA5}">
                      <a16:colId xmlns:a16="http://schemas.microsoft.com/office/drawing/2014/main" val="2396774235"/>
                    </a:ext>
                  </a:extLst>
                </a:gridCol>
                <a:gridCol w="650459">
                  <a:extLst>
                    <a:ext uri="{9D8B030D-6E8A-4147-A177-3AD203B41FA5}">
                      <a16:colId xmlns:a16="http://schemas.microsoft.com/office/drawing/2014/main" val="1100848551"/>
                    </a:ext>
                  </a:extLst>
                </a:gridCol>
                <a:gridCol w="779318">
                  <a:extLst>
                    <a:ext uri="{9D8B030D-6E8A-4147-A177-3AD203B41FA5}">
                      <a16:colId xmlns:a16="http://schemas.microsoft.com/office/drawing/2014/main" val="3506294469"/>
                    </a:ext>
                  </a:extLst>
                </a:gridCol>
                <a:gridCol w="779318">
                  <a:extLst>
                    <a:ext uri="{9D8B030D-6E8A-4147-A177-3AD203B41FA5}">
                      <a16:colId xmlns:a16="http://schemas.microsoft.com/office/drawing/2014/main" val="1290108703"/>
                    </a:ext>
                  </a:extLst>
                </a:gridCol>
              </a:tblGrid>
              <a:tr h="675640">
                <a:tc>
                  <a:txBody>
                    <a:bodyPr/>
                    <a:lstStyle/>
                    <a:p>
                      <a:r>
                        <a:rPr lang="en-US" dirty="0"/>
                        <a:t>UCLA Score</a:t>
                      </a:r>
                    </a:p>
                  </a:txBody>
                  <a:tcPr/>
                </a:tc>
                <a:tc>
                  <a:txBody>
                    <a:bodyPr/>
                    <a:lstStyle/>
                    <a:p>
                      <a:r>
                        <a:rPr lang="en-US" dirty="0"/>
                        <a:t>Pre</a:t>
                      </a:r>
                    </a:p>
                  </a:txBody>
                  <a:tcPr/>
                </a:tc>
                <a:tc>
                  <a:txBody>
                    <a:bodyPr/>
                    <a:lstStyle/>
                    <a:p>
                      <a:r>
                        <a:rPr lang="en-US" dirty="0"/>
                        <a:t>3</a:t>
                      </a:r>
                    </a:p>
                  </a:txBody>
                  <a:tcPr/>
                </a:tc>
                <a:tc>
                  <a:txBody>
                    <a:bodyPr/>
                    <a:lstStyle/>
                    <a:p>
                      <a:r>
                        <a:rPr lang="en-US" dirty="0"/>
                        <a:t>6</a:t>
                      </a:r>
                    </a:p>
                  </a:txBody>
                  <a:tcPr/>
                </a:tc>
                <a:tc>
                  <a:txBody>
                    <a:bodyPr/>
                    <a:lstStyle/>
                    <a:p>
                      <a:r>
                        <a:rPr lang="en-US" dirty="0"/>
                        <a:t>9</a:t>
                      </a:r>
                    </a:p>
                  </a:txBody>
                  <a:tcPr/>
                </a:tc>
                <a:tc>
                  <a:txBody>
                    <a:bodyPr/>
                    <a:lstStyle/>
                    <a:p>
                      <a:endParaRPr lang="en-US" dirty="0"/>
                    </a:p>
                  </a:txBody>
                  <a:tcPr/>
                </a:tc>
                <a:extLst>
                  <a:ext uri="{0D108BD9-81ED-4DB2-BD59-A6C34878D82A}">
                    <a16:rowId xmlns:a16="http://schemas.microsoft.com/office/drawing/2014/main" val="2086302719"/>
                  </a:ext>
                </a:extLst>
              </a:tr>
              <a:tr h="386080">
                <a:tc>
                  <a:txBody>
                    <a:bodyPr/>
                    <a:lstStyle/>
                    <a:p>
                      <a:r>
                        <a:rPr lang="en-US" dirty="0"/>
                        <a:t>3</a:t>
                      </a:r>
                    </a:p>
                  </a:txBody>
                  <a:tcPr/>
                </a:tc>
                <a:tc>
                  <a:txBody>
                    <a:bodyPr/>
                    <a:lstStyle/>
                    <a:p>
                      <a:r>
                        <a:rPr lang="en-US" dirty="0"/>
                        <a:t>5</a:t>
                      </a:r>
                    </a:p>
                  </a:txBody>
                  <a:tcPr/>
                </a:tc>
                <a:tc>
                  <a:txBody>
                    <a:bodyPr/>
                    <a:lstStyle/>
                    <a:p>
                      <a:r>
                        <a:rPr lang="en-US" dirty="0"/>
                        <a:t>4</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26703746"/>
                  </a:ext>
                </a:extLst>
              </a:tr>
              <a:tr h="386080">
                <a:tc>
                  <a:txBody>
                    <a:bodyPr/>
                    <a:lstStyle/>
                    <a:p>
                      <a:r>
                        <a:rPr lang="en-US" dirty="0"/>
                        <a:t>4</a:t>
                      </a:r>
                    </a:p>
                  </a:txBody>
                  <a:tcPr/>
                </a:tc>
                <a:tc>
                  <a:txBody>
                    <a:bodyPr/>
                    <a:lstStyle/>
                    <a:p>
                      <a:r>
                        <a:rPr lang="en-US" dirty="0"/>
                        <a:t>4</a:t>
                      </a:r>
                    </a:p>
                  </a:txBody>
                  <a:tcPr/>
                </a:tc>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86662590"/>
                  </a:ext>
                </a:extLst>
              </a:tr>
              <a:tr h="386080">
                <a:tc>
                  <a:txBody>
                    <a:bodyPr/>
                    <a:lstStyle/>
                    <a:p>
                      <a:r>
                        <a:rPr lang="en-US" dirty="0"/>
                        <a:t>5</a:t>
                      </a:r>
                    </a:p>
                  </a:txBody>
                  <a:tcPr/>
                </a:tc>
                <a:tc>
                  <a:txBody>
                    <a:bodyPr/>
                    <a:lstStyle/>
                    <a:p>
                      <a:r>
                        <a:rPr lang="en-US" dirty="0"/>
                        <a:t>2</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14834422"/>
                  </a:ext>
                </a:extLst>
              </a:tr>
              <a:tr h="386080">
                <a:tc>
                  <a:txBody>
                    <a:bodyPr/>
                    <a:lstStyle/>
                    <a:p>
                      <a:r>
                        <a:rPr lang="en-US" dirty="0"/>
                        <a:t>6</a:t>
                      </a:r>
                    </a:p>
                  </a:txBody>
                  <a:tcPr/>
                </a:tc>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587761908"/>
                  </a:ext>
                </a:extLst>
              </a:tr>
              <a:tr h="386080">
                <a:tc>
                  <a:txBody>
                    <a:bodyPr/>
                    <a:lstStyle/>
                    <a:p>
                      <a:r>
                        <a:rPr lang="en-US" dirty="0"/>
                        <a:t>7</a:t>
                      </a:r>
                    </a:p>
                  </a:txBody>
                  <a:tcPr/>
                </a:tc>
                <a:tc>
                  <a:txBody>
                    <a:bodyPr/>
                    <a:lstStyle/>
                    <a:p>
                      <a:r>
                        <a:rPr lang="en-US" dirty="0"/>
                        <a:t>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07480749"/>
                  </a:ext>
                </a:extLst>
              </a:tr>
              <a:tr h="386080">
                <a:tc>
                  <a:txBody>
                    <a:bodyPr/>
                    <a:lstStyle/>
                    <a:p>
                      <a:r>
                        <a:rPr lang="en-US" dirty="0"/>
                        <a:t>8</a:t>
                      </a:r>
                    </a:p>
                  </a:txBody>
                  <a:tcPr/>
                </a:tc>
                <a:tc>
                  <a:txBody>
                    <a:bodyPr/>
                    <a:lstStyle/>
                    <a:p>
                      <a:r>
                        <a:rPr lang="en-US" dirty="0"/>
                        <a:t>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66411888"/>
                  </a:ext>
                </a:extLst>
              </a:tr>
              <a:tr h="386080">
                <a:tc>
                  <a:txBody>
                    <a:bodyPr/>
                    <a:lstStyle/>
                    <a:p>
                      <a:r>
                        <a:rPr lang="en-US" dirty="0"/>
                        <a:t>9</a:t>
                      </a:r>
                    </a:p>
                  </a:txBody>
                  <a:tcPr/>
                </a:tc>
                <a:tc>
                  <a:txBody>
                    <a:bodyPr/>
                    <a:lstStyle/>
                    <a:p>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14899039"/>
                  </a:ext>
                </a:extLst>
              </a:tr>
            </a:tbl>
          </a:graphicData>
        </a:graphic>
      </p:graphicFrame>
      <p:graphicFrame>
        <p:nvGraphicFramePr>
          <p:cNvPr id="8" name="Content Placeholder 7">
            <a:extLst>
              <a:ext uri="{FF2B5EF4-FFF2-40B4-BE49-F238E27FC236}">
                <a16:creationId xmlns:a16="http://schemas.microsoft.com/office/drawing/2014/main" id="{245FBC14-8B8C-46B3-AB96-8A6661A4117F}"/>
              </a:ext>
            </a:extLst>
          </p:cNvPr>
          <p:cNvGraphicFramePr>
            <a:graphicFrameLocks noGrp="1"/>
          </p:cNvGraphicFramePr>
          <p:nvPr>
            <p:ph sz="half" idx="2"/>
            <p:extLst>
              <p:ext uri="{D42A27DB-BD31-4B8C-83A1-F6EECF244321}">
                <p14:modId xmlns:p14="http://schemas.microsoft.com/office/powerpoint/2010/main" val="1272995523"/>
              </p:ext>
            </p:extLst>
          </p:nvPr>
        </p:nvGraphicFramePr>
        <p:xfrm>
          <a:off x="685800" y="2870200"/>
          <a:ext cx="4490742" cy="3413760"/>
        </p:xfrm>
        <a:graphic>
          <a:graphicData uri="http://schemas.openxmlformats.org/drawingml/2006/table">
            <a:tbl>
              <a:tblPr firstRow="1" bandRow="1">
                <a:tableStyleId>{5C22544A-7EE6-4342-B048-85BDC9FD1C3A}</a:tableStyleId>
              </a:tblPr>
              <a:tblGrid>
                <a:gridCol w="748457">
                  <a:extLst>
                    <a:ext uri="{9D8B030D-6E8A-4147-A177-3AD203B41FA5}">
                      <a16:colId xmlns:a16="http://schemas.microsoft.com/office/drawing/2014/main" val="2837875594"/>
                    </a:ext>
                  </a:extLst>
                </a:gridCol>
                <a:gridCol w="748457">
                  <a:extLst>
                    <a:ext uri="{9D8B030D-6E8A-4147-A177-3AD203B41FA5}">
                      <a16:colId xmlns:a16="http://schemas.microsoft.com/office/drawing/2014/main" val="3614234947"/>
                    </a:ext>
                  </a:extLst>
                </a:gridCol>
                <a:gridCol w="748457">
                  <a:extLst>
                    <a:ext uri="{9D8B030D-6E8A-4147-A177-3AD203B41FA5}">
                      <a16:colId xmlns:a16="http://schemas.microsoft.com/office/drawing/2014/main" val="2396774235"/>
                    </a:ext>
                  </a:extLst>
                </a:gridCol>
                <a:gridCol w="846745">
                  <a:extLst>
                    <a:ext uri="{9D8B030D-6E8A-4147-A177-3AD203B41FA5}">
                      <a16:colId xmlns:a16="http://schemas.microsoft.com/office/drawing/2014/main" val="1100848551"/>
                    </a:ext>
                  </a:extLst>
                </a:gridCol>
                <a:gridCol w="770021">
                  <a:extLst>
                    <a:ext uri="{9D8B030D-6E8A-4147-A177-3AD203B41FA5}">
                      <a16:colId xmlns:a16="http://schemas.microsoft.com/office/drawing/2014/main" val="3506294469"/>
                    </a:ext>
                  </a:extLst>
                </a:gridCol>
                <a:gridCol w="628605">
                  <a:extLst>
                    <a:ext uri="{9D8B030D-6E8A-4147-A177-3AD203B41FA5}">
                      <a16:colId xmlns:a16="http://schemas.microsoft.com/office/drawing/2014/main" val="1290108703"/>
                    </a:ext>
                  </a:extLst>
                </a:gridCol>
              </a:tblGrid>
              <a:tr h="605596">
                <a:tc>
                  <a:txBody>
                    <a:bodyPr/>
                    <a:lstStyle/>
                    <a:p>
                      <a:r>
                        <a:rPr lang="en-US" b="1" dirty="0"/>
                        <a:t>UCLA Score</a:t>
                      </a:r>
                    </a:p>
                  </a:txBody>
                  <a:tcPr/>
                </a:tc>
                <a:tc>
                  <a:txBody>
                    <a:bodyPr/>
                    <a:lstStyle/>
                    <a:p>
                      <a:r>
                        <a:rPr lang="en-US" dirty="0"/>
                        <a:t>Pre*</a:t>
                      </a:r>
                    </a:p>
                    <a:p>
                      <a:r>
                        <a:rPr lang="en-US" sz="1400" dirty="0"/>
                        <a:t>1/2020</a:t>
                      </a:r>
                    </a:p>
                  </a:txBody>
                  <a:tcPr/>
                </a:tc>
                <a:tc>
                  <a:txBody>
                    <a:bodyPr/>
                    <a:lstStyle/>
                    <a:p>
                      <a:r>
                        <a:rPr lang="en-US" dirty="0"/>
                        <a:t>3</a:t>
                      </a:r>
                    </a:p>
                    <a:p>
                      <a:r>
                        <a:rPr lang="en-US" sz="1400" dirty="0"/>
                        <a:t>7/2020</a:t>
                      </a:r>
                    </a:p>
                  </a:txBody>
                  <a:tcPr/>
                </a:tc>
                <a:tc>
                  <a:txBody>
                    <a:bodyPr/>
                    <a:lstStyle/>
                    <a:p>
                      <a:r>
                        <a:rPr lang="en-US" dirty="0"/>
                        <a:t>6</a:t>
                      </a:r>
                    </a:p>
                    <a:p>
                      <a:r>
                        <a:rPr lang="en-US" sz="1400" dirty="0"/>
                        <a:t>10/2020</a:t>
                      </a:r>
                    </a:p>
                  </a:txBody>
                  <a:tcPr/>
                </a:tc>
                <a:tc>
                  <a:txBody>
                    <a:bodyPr/>
                    <a:lstStyle/>
                    <a:p>
                      <a:r>
                        <a:rPr lang="en-US" dirty="0"/>
                        <a:t>9</a:t>
                      </a:r>
                    </a:p>
                    <a:p>
                      <a:r>
                        <a:rPr lang="en-US" sz="1400" dirty="0"/>
                        <a:t>1/2021</a:t>
                      </a:r>
                    </a:p>
                    <a:p>
                      <a:endParaRPr lang="en-US" dirty="0"/>
                    </a:p>
                  </a:txBody>
                  <a:tcPr/>
                </a:tc>
                <a:tc>
                  <a:txBody>
                    <a:bodyPr/>
                    <a:lstStyle/>
                    <a:p>
                      <a:endParaRPr lang="en-US" dirty="0"/>
                    </a:p>
                  </a:txBody>
                  <a:tcPr/>
                </a:tc>
                <a:extLst>
                  <a:ext uri="{0D108BD9-81ED-4DB2-BD59-A6C34878D82A}">
                    <a16:rowId xmlns:a16="http://schemas.microsoft.com/office/drawing/2014/main" val="2086302719"/>
                  </a:ext>
                </a:extLst>
              </a:tr>
              <a:tr h="350861">
                <a:tc>
                  <a:txBody>
                    <a:bodyPr/>
                    <a:lstStyle/>
                    <a:p>
                      <a:r>
                        <a:rPr lang="en-US" b="1" dirty="0"/>
                        <a:t>3</a:t>
                      </a:r>
                    </a:p>
                  </a:txBody>
                  <a:tcPr/>
                </a:tc>
                <a:tc>
                  <a:txBody>
                    <a:bodyPr/>
                    <a:lstStyle/>
                    <a:p>
                      <a:r>
                        <a:rPr lang="en-US" dirty="0"/>
                        <a:t>8</a:t>
                      </a:r>
                    </a:p>
                  </a:txBody>
                  <a:tcPr/>
                </a:tc>
                <a:tc>
                  <a:txBody>
                    <a:bodyPr/>
                    <a:lstStyle/>
                    <a:p>
                      <a:r>
                        <a:rPr lang="en-US" dirty="0"/>
                        <a:t>6</a:t>
                      </a:r>
                    </a:p>
                  </a:txBody>
                  <a:tcPr/>
                </a:tc>
                <a:tc>
                  <a:txBody>
                    <a:bodyPr/>
                    <a:lstStyle/>
                    <a:p>
                      <a:r>
                        <a:rPr lang="en-US" dirty="0"/>
                        <a:t>6</a:t>
                      </a:r>
                    </a:p>
                  </a:txBody>
                  <a:tcPr/>
                </a:tc>
                <a:tc>
                  <a:txBody>
                    <a:bodyPr/>
                    <a:lstStyle/>
                    <a:p>
                      <a:r>
                        <a:rPr lang="en-US" dirty="0"/>
                        <a:t>6</a:t>
                      </a:r>
                    </a:p>
                  </a:txBody>
                  <a:tcPr/>
                </a:tc>
                <a:tc>
                  <a:txBody>
                    <a:bodyPr/>
                    <a:lstStyle/>
                    <a:p>
                      <a:endParaRPr lang="en-US"/>
                    </a:p>
                  </a:txBody>
                  <a:tcPr/>
                </a:tc>
                <a:extLst>
                  <a:ext uri="{0D108BD9-81ED-4DB2-BD59-A6C34878D82A}">
                    <a16:rowId xmlns:a16="http://schemas.microsoft.com/office/drawing/2014/main" val="3326703746"/>
                  </a:ext>
                </a:extLst>
              </a:tr>
              <a:tr h="350861">
                <a:tc>
                  <a:txBody>
                    <a:bodyPr/>
                    <a:lstStyle/>
                    <a:p>
                      <a:r>
                        <a:rPr lang="en-US" b="1" dirty="0"/>
                        <a:t>4</a:t>
                      </a:r>
                    </a:p>
                  </a:txBody>
                  <a:tcPr/>
                </a:tc>
                <a:tc>
                  <a:txBody>
                    <a:bodyPr/>
                    <a:lstStyle/>
                    <a:p>
                      <a:r>
                        <a:rPr lang="en-US" dirty="0"/>
                        <a:t>4</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endParaRPr lang="en-US"/>
                    </a:p>
                  </a:txBody>
                  <a:tcPr/>
                </a:tc>
                <a:extLst>
                  <a:ext uri="{0D108BD9-81ED-4DB2-BD59-A6C34878D82A}">
                    <a16:rowId xmlns:a16="http://schemas.microsoft.com/office/drawing/2014/main" val="1186662590"/>
                  </a:ext>
                </a:extLst>
              </a:tr>
              <a:tr h="350861">
                <a:tc>
                  <a:txBody>
                    <a:bodyPr/>
                    <a:lstStyle/>
                    <a:p>
                      <a:r>
                        <a:rPr lang="en-US" b="1" dirty="0"/>
                        <a:t>5</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endParaRPr lang="en-US"/>
                    </a:p>
                  </a:txBody>
                  <a:tcPr/>
                </a:tc>
                <a:extLst>
                  <a:ext uri="{0D108BD9-81ED-4DB2-BD59-A6C34878D82A}">
                    <a16:rowId xmlns:a16="http://schemas.microsoft.com/office/drawing/2014/main" val="1914834422"/>
                  </a:ext>
                </a:extLst>
              </a:tr>
              <a:tr h="350861">
                <a:tc>
                  <a:txBody>
                    <a:bodyPr/>
                    <a:lstStyle/>
                    <a:p>
                      <a:r>
                        <a:rPr lang="en-US" b="1" dirty="0"/>
                        <a:t>6</a:t>
                      </a:r>
                    </a:p>
                  </a:txBody>
                  <a:tcPr/>
                </a:tc>
                <a:tc>
                  <a:txBody>
                    <a:bodyPr/>
                    <a:lstStyle/>
                    <a:p>
                      <a:r>
                        <a:rPr lang="en-US" dirty="0"/>
                        <a:t>4</a:t>
                      </a:r>
                    </a:p>
                  </a:txBody>
                  <a:tcPr/>
                </a:tc>
                <a:tc>
                  <a:txBody>
                    <a:bodyPr/>
                    <a:lstStyle/>
                    <a:p>
                      <a:r>
                        <a:rPr lang="en-US" dirty="0"/>
                        <a:t>1</a:t>
                      </a:r>
                    </a:p>
                  </a:txBody>
                  <a:tcPr/>
                </a:tc>
                <a:tc>
                  <a:txBody>
                    <a:bodyPr/>
                    <a:lstStyle/>
                    <a:p>
                      <a:r>
                        <a:rPr lang="en-US" dirty="0"/>
                        <a:t>1</a:t>
                      </a:r>
                    </a:p>
                  </a:txBody>
                  <a:tcPr/>
                </a:tc>
                <a:tc>
                  <a:txBody>
                    <a:bodyPr/>
                    <a:lstStyle/>
                    <a:p>
                      <a:r>
                        <a:rPr lang="en-US" dirty="0"/>
                        <a:t>3</a:t>
                      </a:r>
                    </a:p>
                  </a:txBody>
                  <a:tcPr/>
                </a:tc>
                <a:tc>
                  <a:txBody>
                    <a:bodyPr/>
                    <a:lstStyle/>
                    <a:p>
                      <a:endParaRPr lang="en-US" dirty="0"/>
                    </a:p>
                  </a:txBody>
                  <a:tcPr/>
                </a:tc>
                <a:extLst>
                  <a:ext uri="{0D108BD9-81ED-4DB2-BD59-A6C34878D82A}">
                    <a16:rowId xmlns:a16="http://schemas.microsoft.com/office/drawing/2014/main" val="3587761908"/>
                  </a:ext>
                </a:extLst>
              </a:tr>
              <a:tr h="350861">
                <a:tc>
                  <a:txBody>
                    <a:bodyPr/>
                    <a:lstStyle/>
                    <a:p>
                      <a:r>
                        <a:rPr lang="en-US" b="1" dirty="0"/>
                        <a:t>7</a:t>
                      </a:r>
                    </a:p>
                  </a:txBody>
                  <a:tcPr/>
                </a:tc>
                <a:tc>
                  <a:txBody>
                    <a:bodyPr/>
                    <a:lstStyle/>
                    <a:p>
                      <a:r>
                        <a:rPr lang="en-US" dirty="0"/>
                        <a:t>0</a:t>
                      </a:r>
                    </a:p>
                  </a:txBody>
                  <a:tcPr/>
                </a:tc>
                <a:tc>
                  <a:txBody>
                    <a:bodyPr/>
                    <a:lstStyle/>
                    <a:p>
                      <a:r>
                        <a:rPr lang="en-US" dirty="0"/>
                        <a:t>2</a:t>
                      </a:r>
                    </a:p>
                  </a:txBody>
                  <a:tcPr/>
                </a:tc>
                <a:tc>
                  <a:txBody>
                    <a:bodyPr/>
                    <a:lstStyle/>
                    <a:p>
                      <a:r>
                        <a:rPr lang="en-US" dirty="0"/>
                        <a:t>2</a:t>
                      </a:r>
                    </a:p>
                  </a:txBody>
                  <a:tcPr/>
                </a:tc>
                <a:tc>
                  <a:txBody>
                    <a:bodyPr/>
                    <a:lstStyle/>
                    <a:p>
                      <a:r>
                        <a:rPr lang="en-US" dirty="0"/>
                        <a:t>1</a:t>
                      </a:r>
                    </a:p>
                  </a:txBody>
                  <a:tcPr/>
                </a:tc>
                <a:tc>
                  <a:txBody>
                    <a:bodyPr/>
                    <a:lstStyle/>
                    <a:p>
                      <a:endParaRPr lang="en-US"/>
                    </a:p>
                  </a:txBody>
                  <a:tcPr/>
                </a:tc>
                <a:extLst>
                  <a:ext uri="{0D108BD9-81ED-4DB2-BD59-A6C34878D82A}">
                    <a16:rowId xmlns:a16="http://schemas.microsoft.com/office/drawing/2014/main" val="907480749"/>
                  </a:ext>
                </a:extLst>
              </a:tr>
              <a:tr h="350861">
                <a:tc>
                  <a:txBody>
                    <a:bodyPr/>
                    <a:lstStyle/>
                    <a:p>
                      <a:r>
                        <a:rPr lang="en-US" b="1" dirty="0"/>
                        <a:t>8</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endParaRPr lang="en-US"/>
                    </a:p>
                  </a:txBody>
                  <a:tcPr/>
                </a:tc>
                <a:extLst>
                  <a:ext uri="{0D108BD9-81ED-4DB2-BD59-A6C34878D82A}">
                    <a16:rowId xmlns:a16="http://schemas.microsoft.com/office/drawing/2014/main" val="1866411888"/>
                  </a:ext>
                </a:extLst>
              </a:tr>
              <a:tr h="350861">
                <a:tc>
                  <a:txBody>
                    <a:bodyPr/>
                    <a:lstStyle/>
                    <a:p>
                      <a:r>
                        <a:rPr lang="en-US" b="1" dirty="0"/>
                        <a:t>9</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endParaRPr lang="en-US" dirty="0"/>
                    </a:p>
                  </a:txBody>
                  <a:tcPr/>
                </a:tc>
                <a:extLst>
                  <a:ext uri="{0D108BD9-81ED-4DB2-BD59-A6C34878D82A}">
                    <a16:rowId xmlns:a16="http://schemas.microsoft.com/office/drawing/2014/main" val="1614899039"/>
                  </a:ext>
                </a:extLst>
              </a:tr>
            </a:tbl>
          </a:graphicData>
        </a:graphic>
      </p:graphicFrame>
      <p:sp>
        <p:nvSpPr>
          <p:cNvPr id="9" name="TextBox 8">
            <a:extLst>
              <a:ext uri="{FF2B5EF4-FFF2-40B4-BE49-F238E27FC236}">
                <a16:creationId xmlns:a16="http://schemas.microsoft.com/office/drawing/2014/main" id="{8058B303-6F35-4CE2-A01F-E3C23AC439E0}"/>
              </a:ext>
            </a:extLst>
          </p:cNvPr>
          <p:cNvSpPr txBox="1"/>
          <p:nvPr/>
        </p:nvSpPr>
        <p:spPr>
          <a:xfrm>
            <a:off x="685800" y="1118765"/>
            <a:ext cx="1089313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Number of responses not consistent from survey to survey.  </a:t>
            </a:r>
          </a:p>
          <a:p>
            <a:pPr marL="285750" indent="-285750">
              <a:buFont typeface="Arial" panose="020B0604020202020204" pitchFamily="34" charset="0"/>
              <a:buChar char="•"/>
            </a:pPr>
            <a:r>
              <a:rPr lang="en-US" dirty="0"/>
              <a:t>Pre scores &amp; subsequent scores from ESL Outreach do not originate from same date as did Brain Train sets</a:t>
            </a:r>
          </a:p>
          <a:p>
            <a:pPr marL="285750" indent="-285750">
              <a:buFont typeface="Arial" panose="020B0604020202020204" pitchFamily="34" charset="0"/>
              <a:buChar char="•"/>
            </a:pPr>
            <a:r>
              <a:rPr lang="en-US" dirty="0"/>
              <a:t>FY2021, 59 people were seen for RSI Pilot, with 549 units of contact/service provided</a:t>
            </a:r>
          </a:p>
          <a:p>
            <a:pPr marL="285750" indent="-285750">
              <a:buFont typeface="Arial" panose="020B0604020202020204" pitchFamily="34" charset="0"/>
              <a:buChar char="•"/>
            </a:pPr>
            <a:r>
              <a:rPr lang="en-US" dirty="0"/>
              <a:t>FY2022, thus far 33 people have been seen with 60 units of contact/service provided</a:t>
            </a:r>
          </a:p>
        </p:txBody>
      </p:sp>
      <p:sp>
        <p:nvSpPr>
          <p:cNvPr id="10" name="TextBox 9">
            <a:extLst>
              <a:ext uri="{FF2B5EF4-FFF2-40B4-BE49-F238E27FC236}">
                <a16:creationId xmlns:a16="http://schemas.microsoft.com/office/drawing/2014/main" id="{766B3C00-2525-458C-BCF4-785D5BD8F53A}"/>
              </a:ext>
            </a:extLst>
          </p:cNvPr>
          <p:cNvSpPr txBox="1"/>
          <p:nvPr/>
        </p:nvSpPr>
        <p:spPr>
          <a:xfrm>
            <a:off x="613063" y="6321594"/>
            <a:ext cx="8946573" cy="369332"/>
          </a:xfrm>
          <a:prstGeom prst="rect">
            <a:avLst/>
          </a:prstGeom>
          <a:noFill/>
        </p:spPr>
        <p:txBody>
          <a:bodyPr wrap="square" rtlCol="0">
            <a:spAutoFit/>
          </a:bodyPr>
          <a:lstStyle/>
          <a:p>
            <a:r>
              <a:rPr lang="en-US" dirty="0"/>
              <a:t>*Pre-Covid scores vs follow up clearly show social isolation trend increasing due to pandemic</a:t>
            </a:r>
          </a:p>
        </p:txBody>
      </p:sp>
    </p:spTree>
    <p:extLst>
      <p:ext uri="{BB962C8B-B14F-4D97-AF65-F5344CB8AC3E}">
        <p14:creationId xmlns:p14="http://schemas.microsoft.com/office/powerpoint/2010/main" val="2551702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14AA-BE91-4539-AA5C-838DF055BD93}"/>
              </a:ext>
            </a:extLst>
          </p:cNvPr>
          <p:cNvSpPr>
            <a:spLocks noGrp="1"/>
          </p:cNvSpPr>
          <p:nvPr>
            <p:ph type="title"/>
          </p:nvPr>
        </p:nvSpPr>
        <p:spPr>
          <a:xfrm>
            <a:off x="685799" y="498763"/>
            <a:ext cx="6164653" cy="831273"/>
          </a:xfrm>
        </p:spPr>
        <p:txBody>
          <a:bodyPr>
            <a:noAutofit/>
          </a:bodyPr>
          <a:lstStyle/>
          <a:p>
            <a:r>
              <a:rPr lang="en-US" sz="3600" b="1" dirty="0"/>
              <a:t>Participant story</a:t>
            </a:r>
          </a:p>
        </p:txBody>
      </p:sp>
      <p:pic>
        <p:nvPicPr>
          <p:cNvPr id="6" name="Picture Placeholder 5">
            <a:extLst>
              <a:ext uri="{FF2B5EF4-FFF2-40B4-BE49-F238E27FC236}">
                <a16:creationId xmlns:a16="http://schemas.microsoft.com/office/drawing/2014/main" id="{151B55ED-6B5F-4BC9-8AE0-2A1664443433}"/>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l="23086" r="23086"/>
          <a:stretch>
            <a:fillRect/>
          </a:stretch>
        </p:blipFill>
        <p:spPr/>
      </p:pic>
      <p:sp>
        <p:nvSpPr>
          <p:cNvPr id="4" name="Text Placeholder 3">
            <a:extLst>
              <a:ext uri="{FF2B5EF4-FFF2-40B4-BE49-F238E27FC236}">
                <a16:creationId xmlns:a16="http://schemas.microsoft.com/office/drawing/2014/main" id="{F1EC0706-68E4-471B-A725-F5DFD7A47471}"/>
              </a:ext>
            </a:extLst>
          </p:cNvPr>
          <p:cNvSpPr>
            <a:spLocks noGrp="1"/>
          </p:cNvSpPr>
          <p:nvPr>
            <p:ph type="body" sz="half" idx="2"/>
          </p:nvPr>
        </p:nvSpPr>
        <p:spPr>
          <a:xfrm>
            <a:off x="685800" y="1444336"/>
            <a:ext cx="6164653" cy="4748646"/>
          </a:xfrm>
        </p:spPr>
        <p:txBody>
          <a:bodyPr>
            <a:normAutofit fontScale="92500" lnSpcReduction="20000"/>
          </a:bodyPr>
          <a:lstStyle/>
          <a:p>
            <a:pPr marL="285750" indent="-285750">
              <a:buFont typeface="Arial" panose="020B0604020202020204" pitchFamily="34" charset="0"/>
              <a:buChar char="•"/>
            </a:pPr>
            <a:r>
              <a:rPr lang="en-US" dirty="0"/>
              <a:t>Gentleman contacted Socorro at WACC, needed New To Medicare Counseling</a:t>
            </a:r>
          </a:p>
          <a:p>
            <a:pPr marL="285750" indent="-285750">
              <a:buFont typeface="Arial" panose="020B0604020202020204" pitchFamily="34" charset="0"/>
              <a:buChar char="•"/>
            </a:pPr>
            <a:r>
              <a:rPr lang="en-US" dirty="0"/>
              <a:t>Multiple retirement income sources, needed to set up drawing income from each them</a:t>
            </a:r>
          </a:p>
          <a:p>
            <a:pPr marL="285750" indent="-285750">
              <a:buFont typeface="Arial" panose="020B0604020202020204" pitchFamily="34" charset="0"/>
              <a:buChar char="•"/>
            </a:pPr>
            <a:r>
              <a:rPr lang="en-US" dirty="0"/>
              <a:t>Coordination of Health Insurance from retiree plan &amp; Medicare coverage</a:t>
            </a:r>
          </a:p>
          <a:p>
            <a:pPr marL="285750" indent="-285750">
              <a:buFont typeface="Arial" panose="020B0604020202020204" pitchFamily="34" charset="0"/>
              <a:buChar char="•"/>
            </a:pPr>
            <a:r>
              <a:rPr lang="en-US" dirty="0"/>
              <a:t>Screened for Medicare subsidies, programs for individuals over age 65</a:t>
            </a:r>
          </a:p>
          <a:p>
            <a:pPr marL="285750" indent="-285750">
              <a:buFont typeface="Arial" panose="020B0604020202020204" pitchFamily="34" charset="0"/>
              <a:buChar char="•"/>
            </a:pPr>
            <a:r>
              <a:rPr lang="en-US" dirty="0"/>
              <a:t>Needed technological assistance to set up SSA account &amp; application assistance</a:t>
            </a:r>
          </a:p>
          <a:p>
            <a:pPr marL="285750" indent="-285750">
              <a:buFont typeface="Arial" panose="020B0604020202020204" pitchFamily="34" charset="0"/>
              <a:buChar char="•"/>
            </a:pPr>
            <a:r>
              <a:rPr lang="en-US" dirty="0"/>
              <a:t>Required 3 separate visits, 2 hours each, Socorro translating verbal and written communication to Spanish </a:t>
            </a:r>
          </a:p>
          <a:p>
            <a:pPr marL="285750" indent="-285750">
              <a:buFont typeface="Arial" panose="020B0604020202020204" pitchFamily="34" charset="0"/>
              <a:buChar char="•"/>
            </a:pPr>
            <a:r>
              <a:rPr lang="en-US" dirty="0"/>
              <a:t>Multiple calls - Social Security, previous employers, Current employer, family members</a:t>
            </a:r>
          </a:p>
          <a:p>
            <a:pPr marL="285750" indent="-285750">
              <a:buFont typeface="Arial" panose="020B0604020202020204" pitchFamily="34" charset="0"/>
              <a:buChar char="•"/>
            </a:pPr>
            <a:r>
              <a:rPr lang="en-US" dirty="0"/>
              <a:t>Delays in gathering documents/information needed for applications and gathering accurate history data, some being held in Mexico</a:t>
            </a:r>
          </a:p>
        </p:txBody>
      </p:sp>
    </p:spTree>
    <p:extLst>
      <p:ext uri="{BB962C8B-B14F-4D97-AF65-F5344CB8AC3E}">
        <p14:creationId xmlns:p14="http://schemas.microsoft.com/office/powerpoint/2010/main" val="82385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F3A6-A734-4029-8144-614BD5579D9A}"/>
              </a:ext>
            </a:extLst>
          </p:cNvPr>
          <p:cNvSpPr>
            <a:spLocks noGrp="1"/>
          </p:cNvSpPr>
          <p:nvPr>
            <p:ph type="ctrTitle"/>
          </p:nvPr>
        </p:nvSpPr>
        <p:spPr>
          <a:xfrm>
            <a:off x="3487737" y="1681400"/>
            <a:ext cx="6068580" cy="1405467"/>
          </a:xfrm>
        </p:spPr>
        <p:txBody>
          <a:bodyPr>
            <a:normAutofit/>
          </a:bodyPr>
          <a:lstStyle/>
          <a:p>
            <a:r>
              <a:rPr lang="en-US" sz="8000" b="1" dirty="0"/>
              <a:t>Questions?</a:t>
            </a:r>
          </a:p>
        </p:txBody>
      </p:sp>
      <p:sp>
        <p:nvSpPr>
          <p:cNvPr id="3" name="Subtitle 2">
            <a:extLst>
              <a:ext uri="{FF2B5EF4-FFF2-40B4-BE49-F238E27FC236}">
                <a16:creationId xmlns:a16="http://schemas.microsoft.com/office/drawing/2014/main" id="{D21E066D-568A-4594-A351-3153896969F5}"/>
              </a:ext>
            </a:extLst>
          </p:cNvPr>
          <p:cNvSpPr>
            <a:spLocks noGrp="1"/>
          </p:cNvSpPr>
          <p:nvPr>
            <p:ph type="subTitle" idx="1"/>
          </p:nvPr>
        </p:nvSpPr>
        <p:spPr>
          <a:xfrm>
            <a:off x="1423555" y="3086867"/>
            <a:ext cx="9882042" cy="3085333"/>
          </a:xfrm>
        </p:spPr>
        <p:txBody>
          <a:bodyPr>
            <a:normAutofit fontScale="77500" lnSpcReduction="20000"/>
          </a:bodyPr>
          <a:lstStyle/>
          <a:p>
            <a:pPr algn="ctr"/>
            <a:r>
              <a:rPr lang="en-US" sz="2600" dirty="0"/>
              <a:t>If we do not have time for your question or you think of one later, please email </a:t>
            </a:r>
          </a:p>
          <a:p>
            <a:pPr algn="ctr"/>
            <a:r>
              <a:rPr lang="en-US" sz="2600" dirty="0"/>
              <a:t>Annette Morrison at </a:t>
            </a:r>
            <a:r>
              <a:rPr lang="en-US" sz="2600" dirty="0">
                <a:hlinkClick r:id="rId3"/>
              </a:rPr>
              <a:t>Annette.Morrison@ccsiccu.com</a:t>
            </a:r>
            <a:r>
              <a:rPr lang="en-US" sz="2600" dirty="0"/>
              <a:t> or call us at 309-661-6400.</a:t>
            </a:r>
          </a:p>
          <a:p>
            <a:pPr algn="ctr">
              <a:lnSpc>
                <a:spcPct val="120000"/>
              </a:lnSpc>
            </a:pPr>
            <a:endParaRPr lang="en-US" dirty="0"/>
          </a:p>
          <a:p>
            <a:pPr algn="ctr">
              <a:lnSpc>
                <a:spcPct val="120000"/>
              </a:lnSpc>
            </a:pPr>
            <a:r>
              <a:rPr lang="en-US" dirty="0"/>
              <a:t>CCSI Case Coordination, LLC.</a:t>
            </a:r>
          </a:p>
          <a:p>
            <a:pPr algn="ctr">
              <a:lnSpc>
                <a:spcPct val="120000"/>
              </a:lnSpc>
            </a:pPr>
            <a:r>
              <a:rPr lang="en-US" dirty="0"/>
              <a:t>3601 G.E. Road, Suite 2</a:t>
            </a:r>
          </a:p>
          <a:p>
            <a:pPr algn="ctr">
              <a:lnSpc>
                <a:spcPct val="120000"/>
              </a:lnSpc>
            </a:pPr>
            <a:r>
              <a:rPr lang="en-US" dirty="0"/>
              <a:t>Bloomington, IL 61704</a:t>
            </a:r>
          </a:p>
          <a:p>
            <a:pPr algn="ctr">
              <a:lnSpc>
                <a:spcPct val="120000"/>
              </a:lnSpc>
            </a:pPr>
            <a:r>
              <a:rPr lang="en-US" dirty="0"/>
              <a:t>Phone:  309-661-6400</a:t>
            </a:r>
          </a:p>
          <a:p>
            <a:pPr algn="ctr">
              <a:lnSpc>
                <a:spcPct val="120000"/>
              </a:lnSpc>
            </a:pPr>
            <a:r>
              <a:rPr lang="en-US" dirty="0" err="1"/>
              <a:t>FaX</a:t>
            </a:r>
            <a:r>
              <a:rPr lang="en-US" dirty="0"/>
              <a:t>:  309-661-9083</a:t>
            </a:r>
          </a:p>
        </p:txBody>
      </p:sp>
    </p:spTree>
    <p:extLst>
      <p:ext uri="{BB962C8B-B14F-4D97-AF65-F5344CB8AC3E}">
        <p14:creationId xmlns:p14="http://schemas.microsoft.com/office/powerpoint/2010/main" val="65863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C9D3-DA70-4AEE-BD70-9DC017C4775E}"/>
              </a:ext>
            </a:extLst>
          </p:cNvPr>
          <p:cNvSpPr>
            <a:spLocks noGrp="1"/>
          </p:cNvSpPr>
          <p:nvPr>
            <p:ph type="title"/>
          </p:nvPr>
        </p:nvSpPr>
        <p:spPr>
          <a:xfrm>
            <a:off x="426027" y="-76199"/>
            <a:ext cx="4769428" cy="1323108"/>
          </a:xfrm>
        </p:spPr>
        <p:txBody>
          <a:bodyPr>
            <a:normAutofit/>
          </a:bodyPr>
          <a:lstStyle/>
          <a:p>
            <a:r>
              <a:rPr lang="en-US" sz="3600" b="1" dirty="0"/>
              <a:t>Building momentum</a:t>
            </a:r>
          </a:p>
        </p:txBody>
      </p:sp>
      <p:sp>
        <p:nvSpPr>
          <p:cNvPr id="3" name="Content Placeholder 2">
            <a:extLst>
              <a:ext uri="{FF2B5EF4-FFF2-40B4-BE49-F238E27FC236}">
                <a16:creationId xmlns:a16="http://schemas.microsoft.com/office/drawing/2014/main" id="{6412F4E8-5E55-4E8D-8B40-B0202F46F95B}"/>
              </a:ext>
            </a:extLst>
          </p:cNvPr>
          <p:cNvSpPr>
            <a:spLocks noGrp="1"/>
          </p:cNvSpPr>
          <p:nvPr>
            <p:ph idx="1"/>
          </p:nvPr>
        </p:nvSpPr>
        <p:spPr/>
        <p:txBody>
          <a:bodyPr/>
          <a:lstStyle/>
          <a:p>
            <a:r>
              <a:rPr lang="en-US" dirty="0"/>
              <a:t>2018:  CCSI was invited to attend the monthly ECIAAA Reducing Social Isolation Coalition in response to a statewide initiative to investigate and reduce social isolation in older adults.  </a:t>
            </a:r>
          </a:p>
          <a:p>
            <a:r>
              <a:rPr lang="en-US" dirty="0"/>
              <a:t>The committee developed a vision for future collaborations, identified barriers, explored definitions and research on different tools used to measure social isolation in older adults.</a:t>
            </a:r>
          </a:p>
          <a:p>
            <a:r>
              <a:rPr lang="en-US" dirty="0"/>
              <a:t>2019: CCSI McLean County CPOE/SIS approached by ECIAAA to start RSI Pilot program to target underserved populations</a:t>
            </a:r>
          </a:p>
          <a:p>
            <a:r>
              <a:rPr lang="en-US" dirty="0"/>
              <a:t>Targeting:  Grant specified vulnerable populations to be focus of Pilot  as Hispanic/ESL Population &amp; Alzheimer’s Disease and Related Disorders populations</a:t>
            </a:r>
          </a:p>
        </p:txBody>
      </p:sp>
      <p:sp>
        <p:nvSpPr>
          <p:cNvPr id="4" name="Text Placeholder 3">
            <a:extLst>
              <a:ext uri="{FF2B5EF4-FFF2-40B4-BE49-F238E27FC236}">
                <a16:creationId xmlns:a16="http://schemas.microsoft.com/office/drawing/2014/main" id="{A0AADBD3-EF2F-4231-B334-D26B1D652F41}"/>
              </a:ext>
            </a:extLst>
          </p:cNvPr>
          <p:cNvSpPr>
            <a:spLocks noGrp="1"/>
          </p:cNvSpPr>
          <p:nvPr>
            <p:ph type="body" sz="half" idx="2"/>
          </p:nvPr>
        </p:nvSpPr>
        <p:spPr>
          <a:xfrm>
            <a:off x="645487" y="3961060"/>
            <a:ext cx="3761509" cy="2345268"/>
          </a:xfrm>
        </p:spPr>
        <p:txBody>
          <a:bodyPr>
            <a:normAutofit/>
          </a:bodyPr>
          <a:lstStyle/>
          <a:p>
            <a:r>
              <a:rPr lang="en-US" u="sng" dirty="0"/>
              <a:t>Social Isolation, defined:</a:t>
            </a:r>
            <a:r>
              <a:rPr lang="en-US" dirty="0"/>
              <a:t> </a:t>
            </a:r>
          </a:p>
          <a:p>
            <a:r>
              <a:rPr lang="en-US" dirty="0"/>
              <a:t> “Social Isolation is the distancing of an individual psychologically or physically, or both, from his or her network of desired or needed relationships with other persons.”</a:t>
            </a:r>
          </a:p>
          <a:p>
            <a:r>
              <a:rPr lang="en-US" dirty="0"/>
              <a:t>Nicholson, N.R. 2012</a:t>
            </a:r>
          </a:p>
        </p:txBody>
      </p:sp>
      <p:pic>
        <p:nvPicPr>
          <p:cNvPr id="6" name="Picture 5">
            <a:extLst>
              <a:ext uri="{FF2B5EF4-FFF2-40B4-BE49-F238E27FC236}">
                <a16:creationId xmlns:a16="http://schemas.microsoft.com/office/drawing/2014/main" id="{C23CD2D4-9812-4617-B380-E25AC0513A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5487" y="1246909"/>
            <a:ext cx="3844829" cy="2563677"/>
          </a:xfrm>
          <a:prstGeom prst="rect">
            <a:avLst/>
          </a:prstGeom>
        </p:spPr>
      </p:pic>
    </p:spTree>
    <p:extLst>
      <p:ext uri="{BB962C8B-B14F-4D97-AF65-F5344CB8AC3E}">
        <p14:creationId xmlns:p14="http://schemas.microsoft.com/office/powerpoint/2010/main" val="386907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D9D4-715F-425F-BE85-D6FC47148DC5}"/>
              </a:ext>
            </a:extLst>
          </p:cNvPr>
          <p:cNvSpPr>
            <a:spLocks noGrp="1"/>
          </p:cNvSpPr>
          <p:nvPr>
            <p:ph type="title"/>
          </p:nvPr>
        </p:nvSpPr>
        <p:spPr>
          <a:xfrm>
            <a:off x="332509" y="-72736"/>
            <a:ext cx="6164653" cy="914400"/>
          </a:xfrm>
        </p:spPr>
        <p:txBody>
          <a:bodyPr/>
          <a:lstStyle/>
          <a:p>
            <a:r>
              <a:rPr lang="en-US" dirty="0"/>
              <a:t>Development</a:t>
            </a:r>
          </a:p>
        </p:txBody>
      </p:sp>
      <p:pic>
        <p:nvPicPr>
          <p:cNvPr id="7" name="Picture Placeholder 6">
            <a:extLst>
              <a:ext uri="{FF2B5EF4-FFF2-40B4-BE49-F238E27FC236}">
                <a16:creationId xmlns:a16="http://schemas.microsoft.com/office/drawing/2014/main" id="{6296CA3C-405E-4381-85E3-6856E192688F}"/>
              </a:ext>
            </a:extLst>
          </p:cNvPr>
          <p:cNvPicPr>
            <a:picLocks noGrp="1" noChangeAspect="1"/>
          </p:cNvPicPr>
          <p:nvPr>
            <p:ph type="pic" idx="1"/>
          </p:nvPr>
        </p:nvPicPr>
        <p:blipFill>
          <a:blip r:embed="rId3"/>
          <a:srcRect l="2972" r="2972"/>
          <a:stretch>
            <a:fillRect/>
          </a:stretch>
        </p:blipFill>
        <p:spPr>
          <a:xfrm>
            <a:off x="9250327" y="262459"/>
            <a:ext cx="2705790" cy="3498743"/>
          </a:xfrm>
        </p:spPr>
      </p:pic>
      <p:sp>
        <p:nvSpPr>
          <p:cNvPr id="4" name="Text Placeholder 3">
            <a:extLst>
              <a:ext uri="{FF2B5EF4-FFF2-40B4-BE49-F238E27FC236}">
                <a16:creationId xmlns:a16="http://schemas.microsoft.com/office/drawing/2014/main" id="{663D2EF3-E8EF-4399-97FC-C279393BA25F}"/>
              </a:ext>
            </a:extLst>
          </p:cNvPr>
          <p:cNvSpPr>
            <a:spLocks noGrp="1"/>
          </p:cNvSpPr>
          <p:nvPr>
            <p:ph type="body" sz="half" idx="2"/>
          </p:nvPr>
        </p:nvSpPr>
        <p:spPr>
          <a:xfrm>
            <a:off x="436418" y="987136"/>
            <a:ext cx="8813909" cy="1756064"/>
          </a:xfrm>
        </p:spPr>
        <p:txBody>
          <a:bodyPr>
            <a:normAutofit fontScale="92500" lnSpcReduction="10000"/>
          </a:bodyPr>
          <a:lstStyle/>
          <a:p>
            <a:r>
              <a:rPr lang="en-US" dirty="0"/>
              <a:t>Kristin Bane, CCSI Geriatric Counselor in 2019, received feedback form participants who resided in a Bloomington Senior Apartment building that the residents felt isolated and were being discouraged from interacting.  CCSI felt this would be an opportunity to not only provide change for the Angler’s Manor residents, but an opportunity to study how a structured activity might impact residents’ perceptions of their social isolation.  The Brain Train bi-</a:t>
            </a:r>
            <a:r>
              <a:rPr lang="en-US" dirty="0" err="1"/>
              <a:t>monthy</a:t>
            </a:r>
            <a:r>
              <a:rPr lang="en-US" dirty="0"/>
              <a:t> activity group was developed and implemented in January 2020 at Anglers Manor in Bloomington.  Alayna Moore, CCSI’s current Geriatric Counselor, continues this group.</a:t>
            </a:r>
          </a:p>
        </p:txBody>
      </p:sp>
      <p:sp>
        <p:nvSpPr>
          <p:cNvPr id="5" name="Text Placeholder 3">
            <a:extLst>
              <a:ext uri="{FF2B5EF4-FFF2-40B4-BE49-F238E27FC236}">
                <a16:creationId xmlns:a16="http://schemas.microsoft.com/office/drawing/2014/main" id="{0D43D12E-3C68-42B0-95E9-70D4723E8056}"/>
              </a:ext>
            </a:extLst>
          </p:cNvPr>
          <p:cNvSpPr txBox="1">
            <a:spLocks/>
          </p:cNvSpPr>
          <p:nvPr/>
        </p:nvSpPr>
        <p:spPr>
          <a:xfrm>
            <a:off x="436417" y="2999508"/>
            <a:ext cx="6825620" cy="3414629"/>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0"/>
              </a:spcBef>
              <a:spcAft>
                <a:spcPts val="1000"/>
              </a:spcAft>
              <a:buClr>
                <a:schemeClr val="tx1"/>
              </a:buClr>
              <a:buSzPct val="100000"/>
              <a:buFont typeface="Arial"/>
              <a:buNone/>
              <a:defRPr sz="1800" kern="1200" cap="none">
                <a:solidFill>
                  <a:schemeClr val="tx1"/>
                </a:solidFill>
                <a:effectLst/>
                <a:latin typeface="+mn-lt"/>
                <a:ea typeface="+mn-ea"/>
                <a:cs typeface="+mn-cs"/>
              </a:defRPr>
            </a:lvl1pPr>
            <a:lvl2pPr marL="457200" indent="0" algn="l" defTabSz="457200" rtl="0" eaLnBrk="1" latinLnBrk="0" hangingPunct="1">
              <a:spcBef>
                <a:spcPts val="0"/>
              </a:spcBef>
              <a:spcAft>
                <a:spcPts val="1000"/>
              </a:spcAft>
              <a:buClr>
                <a:schemeClr val="tx1"/>
              </a:buClr>
              <a:buSzPct val="100000"/>
              <a:buFont typeface="Arial"/>
              <a:buNone/>
              <a:defRPr sz="1200" kern="1200" cap="none">
                <a:solidFill>
                  <a:schemeClr val="tx1"/>
                </a:solidFill>
                <a:effectLst/>
                <a:latin typeface="+mn-lt"/>
                <a:ea typeface="+mn-ea"/>
                <a:cs typeface="+mn-cs"/>
              </a:defRPr>
            </a:lvl2pPr>
            <a:lvl3pPr marL="914400" indent="0" algn="l" defTabSz="457200" rtl="0" eaLnBrk="1" latinLnBrk="0" hangingPunct="1">
              <a:spcBef>
                <a:spcPts val="0"/>
              </a:spcBef>
              <a:spcAft>
                <a:spcPts val="1000"/>
              </a:spcAft>
              <a:buClr>
                <a:schemeClr val="tx1"/>
              </a:buClr>
              <a:buSzPct val="100000"/>
              <a:buFont typeface="Arial"/>
              <a:buNone/>
              <a:defRPr sz="1000" kern="1200" cap="none">
                <a:solidFill>
                  <a:schemeClr val="tx1"/>
                </a:solidFill>
                <a:effectLst/>
                <a:latin typeface="+mn-lt"/>
                <a:ea typeface="+mn-ea"/>
                <a:cs typeface="+mn-cs"/>
              </a:defRPr>
            </a:lvl3pPr>
            <a:lvl4pPr marL="1371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4pPr>
            <a:lvl5pPr marL="18288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5pPr>
            <a:lvl6pPr marL="22860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6pPr>
            <a:lvl7pPr marL="27432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7pPr>
            <a:lvl8pPr marL="32004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8pPr>
            <a:lvl9pPr marL="3657600" indent="0" algn="l" defTabSz="457200" rtl="0" eaLnBrk="1" latinLnBrk="0" hangingPunct="1">
              <a:spcBef>
                <a:spcPts val="0"/>
              </a:spcBef>
              <a:spcAft>
                <a:spcPts val="1000"/>
              </a:spcAft>
              <a:buClr>
                <a:schemeClr val="tx1"/>
              </a:buClr>
              <a:buSzPct val="100000"/>
              <a:buFont typeface="Arial"/>
              <a:buNone/>
              <a:defRPr sz="900" kern="1200" cap="none">
                <a:solidFill>
                  <a:schemeClr val="tx1"/>
                </a:solidFill>
                <a:effectLst/>
                <a:latin typeface="+mn-lt"/>
                <a:ea typeface="+mn-ea"/>
                <a:cs typeface="+mn-cs"/>
              </a:defRPr>
            </a:lvl9pPr>
          </a:lstStyle>
          <a:p>
            <a:r>
              <a:rPr lang="en-US" dirty="0"/>
              <a:t>Annette Morrison, CCSI CPOE/SIS Supervisor, started exploring collaborations in the community to provide an introduction to the local Hispanic population.  Western Avenue Community Center was an ideal contact, but due to funding challenges and administration issues, this collaboration was not possible throughout 2020.  </a:t>
            </a:r>
          </a:p>
          <a:p>
            <a:r>
              <a:rPr lang="en-US" dirty="0"/>
              <a:t>Through her contacts in SHIP, Annette was able to reach out to a participant who was also a Pastor at Bloomington Restoration Church and voiced an interest in helping develop a Hispanic Outreach at their venue, the 2</a:t>
            </a:r>
            <a:r>
              <a:rPr lang="en-US" baseline="30000" dirty="0"/>
              <a:t>nd</a:t>
            </a:r>
            <a:r>
              <a:rPr lang="en-US" dirty="0"/>
              <a:t> Presbyterian Church in Bloomington.  Pastor David Santana helped make the contacts to establish the outreach on an evening with a large prayer group meeting.  The first Hispanic Outreach was held Monday, February 5</a:t>
            </a:r>
            <a:r>
              <a:rPr lang="en-US" baseline="30000" dirty="0"/>
              <a:t>th</a:t>
            </a:r>
            <a:r>
              <a:rPr lang="en-US" dirty="0"/>
              <a:t>, 2020.  The group requested an impromptu presentation of CCSI services which was translated to Spanish by one of their members.  Many questions were asked and the outlook for the next outreach was fantastic.</a:t>
            </a:r>
          </a:p>
        </p:txBody>
      </p:sp>
      <p:pic>
        <p:nvPicPr>
          <p:cNvPr id="9" name="Picture 8">
            <a:extLst>
              <a:ext uri="{FF2B5EF4-FFF2-40B4-BE49-F238E27FC236}">
                <a16:creationId xmlns:a16="http://schemas.microsoft.com/office/drawing/2014/main" id="{6261B13A-58C5-4252-855D-C005C6C59C30}"/>
              </a:ext>
            </a:extLst>
          </p:cNvPr>
          <p:cNvPicPr>
            <a:picLocks noChangeAspect="1"/>
          </p:cNvPicPr>
          <p:nvPr/>
        </p:nvPicPr>
        <p:blipFill>
          <a:blip r:embed="rId4"/>
          <a:stretch>
            <a:fillRect/>
          </a:stretch>
        </p:blipFill>
        <p:spPr>
          <a:xfrm>
            <a:off x="7500562" y="2566236"/>
            <a:ext cx="2893180" cy="3839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348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B46DC6-2FCE-4E17-9BAA-39A83751BE8F}"/>
              </a:ext>
            </a:extLst>
          </p:cNvPr>
          <p:cNvPicPr>
            <a:picLocks noChangeAspect="1"/>
          </p:cNvPicPr>
          <p:nvPr/>
        </p:nvPicPr>
        <p:blipFill>
          <a:blip r:embed="rId3"/>
          <a:stretch>
            <a:fillRect/>
          </a:stretch>
        </p:blipFill>
        <p:spPr>
          <a:xfrm>
            <a:off x="3411390" y="571500"/>
            <a:ext cx="4391025" cy="5715000"/>
          </a:xfrm>
          <a:prstGeom prst="rect">
            <a:avLst/>
          </a:prstGeom>
        </p:spPr>
      </p:pic>
      <p:pic>
        <p:nvPicPr>
          <p:cNvPr id="9" name="Picture 8">
            <a:extLst>
              <a:ext uri="{FF2B5EF4-FFF2-40B4-BE49-F238E27FC236}">
                <a16:creationId xmlns:a16="http://schemas.microsoft.com/office/drawing/2014/main" id="{958C5653-69B7-4351-A2FB-48B6A0FC18F5}"/>
              </a:ext>
            </a:extLst>
          </p:cNvPr>
          <p:cNvPicPr>
            <a:picLocks noChangeAspect="1"/>
          </p:cNvPicPr>
          <p:nvPr/>
        </p:nvPicPr>
        <p:blipFill>
          <a:blip r:embed="rId4"/>
          <a:stretch>
            <a:fillRect/>
          </a:stretch>
        </p:blipFill>
        <p:spPr>
          <a:xfrm rot="5400000">
            <a:off x="7787555" y="2531342"/>
            <a:ext cx="3496155" cy="450466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F2EF54E2-AEBC-48CE-BF73-6A93F336E964}"/>
              </a:ext>
            </a:extLst>
          </p:cNvPr>
          <p:cNvSpPr txBox="1"/>
          <p:nvPr/>
        </p:nvSpPr>
        <p:spPr>
          <a:xfrm rot="10800000" flipH="1" flipV="1">
            <a:off x="8399721" y="637349"/>
            <a:ext cx="3207489" cy="1938992"/>
          </a:xfrm>
          <a:prstGeom prst="rect">
            <a:avLst/>
          </a:prstGeom>
          <a:noFill/>
        </p:spPr>
        <p:txBody>
          <a:bodyPr wrap="square" rtlCol="0">
            <a:spAutoFit/>
          </a:bodyPr>
          <a:lstStyle/>
          <a:p>
            <a:r>
              <a:rPr lang="en-US" sz="2400" dirty="0"/>
              <a:t>Materials Developed for RSI Pilot Study Outreaches &amp; Alternate Language Booklets &amp; Brochures</a:t>
            </a:r>
          </a:p>
        </p:txBody>
      </p:sp>
      <p:pic>
        <p:nvPicPr>
          <p:cNvPr id="5" name="Picture 4">
            <a:extLst>
              <a:ext uri="{FF2B5EF4-FFF2-40B4-BE49-F238E27FC236}">
                <a16:creationId xmlns:a16="http://schemas.microsoft.com/office/drawing/2014/main" id="{3AA59E95-BE69-4662-A800-2753663E5142}"/>
              </a:ext>
            </a:extLst>
          </p:cNvPr>
          <p:cNvPicPr>
            <a:picLocks noChangeAspect="1"/>
          </p:cNvPicPr>
          <p:nvPr/>
        </p:nvPicPr>
        <p:blipFill>
          <a:blip r:embed="rId5"/>
          <a:stretch>
            <a:fillRect/>
          </a:stretch>
        </p:blipFill>
        <p:spPr>
          <a:xfrm rot="20628710">
            <a:off x="696939" y="1769123"/>
            <a:ext cx="3451474" cy="45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08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F041956-6398-413F-8EAB-5D6C3FEE8057}"/>
              </a:ext>
            </a:extLst>
          </p:cNvPr>
          <p:cNvPicPr>
            <a:picLocks noChangeAspect="1"/>
          </p:cNvPicPr>
          <p:nvPr/>
        </p:nvPicPr>
        <p:blipFill>
          <a:blip r:embed="rId3"/>
          <a:stretch>
            <a:fillRect/>
          </a:stretch>
        </p:blipFill>
        <p:spPr>
          <a:xfrm>
            <a:off x="4801530" y="536742"/>
            <a:ext cx="2553084" cy="3854333"/>
          </a:xfrm>
          <a:prstGeom prst="rect">
            <a:avLst/>
          </a:prstGeom>
        </p:spPr>
      </p:pic>
      <p:pic>
        <p:nvPicPr>
          <p:cNvPr id="3" name="Picture 2">
            <a:extLst>
              <a:ext uri="{FF2B5EF4-FFF2-40B4-BE49-F238E27FC236}">
                <a16:creationId xmlns:a16="http://schemas.microsoft.com/office/drawing/2014/main" id="{B72844F4-43D2-4C33-B218-ED5E464F3E58}"/>
              </a:ext>
            </a:extLst>
          </p:cNvPr>
          <p:cNvPicPr>
            <a:picLocks noChangeAspect="1"/>
          </p:cNvPicPr>
          <p:nvPr/>
        </p:nvPicPr>
        <p:blipFill>
          <a:blip r:embed="rId4"/>
          <a:stretch>
            <a:fillRect/>
          </a:stretch>
        </p:blipFill>
        <p:spPr>
          <a:xfrm rot="20605443">
            <a:off x="540585" y="514571"/>
            <a:ext cx="3058818" cy="4016361"/>
          </a:xfrm>
          <a:prstGeom prst="rect">
            <a:avLst/>
          </a:prstGeom>
        </p:spPr>
      </p:pic>
      <p:pic>
        <p:nvPicPr>
          <p:cNvPr id="5" name="Picture 4">
            <a:extLst>
              <a:ext uri="{FF2B5EF4-FFF2-40B4-BE49-F238E27FC236}">
                <a16:creationId xmlns:a16="http://schemas.microsoft.com/office/drawing/2014/main" id="{E70A1945-738F-44AC-8D45-69AF3E6D9BC3}"/>
              </a:ext>
            </a:extLst>
          </p:cNvPr>
          <p:cNvPicPr>
            <a:picLocks noChangeAspect="1"/>
          </p:cNvPicPr>
          <p:nvPr/>
        </p:nvPicPr>
        <p:blipFill>
          <a:blip r:embed="rId5"/>
          <a:stretch>
            <a:fillRect/>
          </a:stretch>
        </p:blipFill>
        <p:spPr>
          <a:xfrm rot="1373622">
            <a:off x="8331071" y="654743"/>
            <a:ext cx="3172416" cy="3994922"/>
          </a:xfrm>
          <a:prstGeom prst="rect">
            <a:avLst/>
          </a:prstGeom>
        </p:spPr>
      </p:pic>
      <p:pic>
        <p:nvPicPr>
          <p:cNvPr id="7" name="Picture 6">
            <a:extLst>
              <a:ext uri="{FF2B5EF4-FFF2-40B4-BE49-F238E27FC236}">
                <a16:creationId xmlns:a16="http://schemas.microsoft.com/office/drawing/2014/main" id="{817B885F-A220-496A-820E-665D7845365C}"/>
              </a:ext>
            </a:extLst>
          </p:cNvPr>
          <p:cNvPicPr>
            <a:picLocks noChangeAspect="1"/>
          </p:cNvPicPr>
          <p:nvPr/>
        </p:nvPicPr>
        <p:blipFill>
          <a:blip r:embed="rId6"/>
          <a:stretch>
            <a:fillRect/>
          </a:stretch>
        </p:blipFill>
        <p:spPr>
          <a:xfrm rot="1374136">
            <a:off x="7536245" y="1979805"/>
            <a:ext cx="2794833" cy="361755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D4135EC-3064-45A5-BCA5-582D3C2AB6AC}"/>
              </a:ext>
            </a:extLst>
          </p:cNvPr>
          <p:cNvPicPr>
            <a:picLocks noChangeAspect="1"/>
          </p:cNvPicPr>
          <p:nvPr/>
        </p:nvPicPr>
        <p:blipFill>
          <a:blip r:embed="rId7"/>
          <a:stretch>
            <a:fillRect/>
          </a:stretch>
        </p:blipFill>
        <p:spPr>
          <a:xfrm rot="20582179">
            <a:off x="1547516" y="2019510"/>
            <a:ext cx="3014277" cy="3947903"/>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151318E-F01C-447B-9CA8-D694C79D5977}"/>
              </a:ext>
            </a:extLst>
          </p:cNvPr>
          <p:cNvPicPr>
            <a:picLocks noChangeAspect="1"/>
          </p:cNvPicPr>
          <p:nvPr/>
        </p:nvPicPr>
        <p:blipFill>
          <a:blip r:embed="rId8"/>
          <a:stretch>
            <a:fillRect/>
          </a:stretch>
        </p:blipFill>
        <p:spPr>
          <a:xfrm rot="20544488">
            <a:off x="2783802" y="2681184"/>
            <a:ext cx="2804129" cy="3677345"/>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9D6BEDD8-3F79-40D9-A994-A57EFF07FE02}"/>
              </a:ext>
            </a:extLst>
          </p:cNvPr>
          <p:cNvPicPr>
            <a:picLocks noChangeAspect="1"/>
          </p:cNvPicPr>
          <p:nvPr/>
        </p:nvPicPr>
        <p:blipFill>
          <a:blip r:embed="rId9"/>
          <a:stretch>
            <a:fillRect/>
          </a:stretch>
        </p:blipFill>
        <p:spPr>
          <a:xfrm rot="1487587">
            <a:off x="6385556" y="2914468"/>
            <a:ext cx="2629627" cy="3463973"/>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0DF745A2-FCF2-4D1A-B4E6-ACE92E64533C}"/>
              </a:ext>
            </a:extLst>
          </p:cNvPr>
          <p:cNvSpPr txBox="1"/>
          <p:nvPr/>
        </p:nvSpPr>
        <p:spPr>
          <a:xfrm>
            <a:off x="3189767" y="161707"/>
            <a:ext cx="5964866" cy="369332"/>
          </a:xfrm>
          <a:prstGeom prst="rect">
            <a:avLst/>
          </a:prstGeom>
          <a:noFill/>
        </p:spPr>
        <p:txBody>
          <a:bodyPr wrap="square" rtlCol="0">
            <a:spAutoFit/>
          </a:bodyPr>
          <a:lstStyle/>
          <a:p>
            <a:pPr algn="ctr"/>
            <a:r>
              <a:rPr lang="en-US" dirty="0"/>
              <a:t>Senior Health Insurance Program Counseling Materials</a:t>
            </a:r>
          </a:p>
        </p:txBody>
      </p:sp>
    </p:spTree>
    <p:extLst>
      <p:ext uri="{BB962C8B-B14F-4D97-AF65-F5344CB8AC3E}">
        <p14:creationId xmlns:p14="http://schemas.microsoft.com/office/powerpoint/2010/main" val="28783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0D32E6-270A-4059-88EE-278AD854DE55}"/>
              </a:ext>
            </a:extLst>
          </p:cNvPr>
          <p:cNvPicPr>
            <a:picLocks noChangeAspect="1"/>
          </p:cNvPicPr>
          <p:nvPr/>
        </p:nvPicPr>
        <p:blipFill>
          <a:blip r:embed="rId3"/>
          <a:stretch>
            <a:fillRect/>
          </a:stretch>
        </p:blipFill>
        <p:spPr>
          <a:xfrm>
            <a:off x="537276" y="396949"/>
            <a:ext cx="4333875" cy="5638800"/>
          </a:xfrm>
          <a:prstGeom prst="rect">
            <a:avLst/>
          </a:prstGeom>
        </p:spPr>
      </p:pic>
      <p:pic>
        <p:nvPicPr>
          <p:cNvPr id="5" name="Picture 4">
            <a:extLst>
              <a:ext uri="{FF2B5EF4-FFF2-40B4-BE49-F238E27FC236}">
                <a16:creationId xmlns:a16="http://schemas.microsoft.com/office/drawing/2014/main" id="{080660CF-222A-46BA-BD03-87C00E3FAF79}"/>
              </a:ext>
            </a:extLst>
          </p:cNvPr>
          <p:cNvPicPr>
            <a:picLocks noChangeAspect="1"/>
          </p:cNvPicPr>
          <p:nvPr/>
        </p:nvPicPr>
        <p:blipFill>
          <a:blip r:embed="rId4"/>
          <a:stretch>
            <a:fillRect/>
          </a:stretch>
        </p:blipFill>
        <p:spPr>
          <a:xfrm rot="6422901">
            <a:off x="5170139" y="1046987"/>
            <a:ext cx="4301424" cy="5608720"/>
          </a:xfrm>
          <a:prstGeom prst="rect">
            <a:avLst/>
          </a:prstGeom>
        </p:spPr>
      </p:pic>
      <p:sp>
        <p:nvSpPr>
          <p:cNvPr id="6" name="TextBox 5">
            <a:extLst>
              <a:ext uri="{FF2B5EF4-FFF2-40B4-BE49-F238E27FC236}">
                <a16:creationId xmlns:a16="http://schemas.microsoft.com/office/drawing/2014/main" id="{5C248697-9B6C-4DE2-845D-05D59ABBCFB6}"/>
              </a:ext>
            </a:extLst>
          </p:cNvPr>
          <p:cNvSpPr txBox="1"/>
          <p:nvPr/>
        </p:nvSpPr>
        <p:spPr>
          <a:xfrm>
            <a:off x="6847367" y="396949"/>
            <a:ext cx="4603898" cy="923330"/>
          </a:xfrm>
          <a:prstGeom prst="rect">
            <a:avLst/>
          </a:prstGeom>
          <a:noFill/>
        </p:spPr>
        <p:txBody>
          <a:bodyPr wrap="square" rtlCol="0">
            <a:spAutoFit/>
          </a:bodyPr>
          <a:lstStyle/>
          <a:p>
            <a:r>
              <a:rPr lang="en-US" dirty="0"/>
              <a:t>Spanish materials to help educate about scams, financial &amp; identity security, and money management.</a:t>
            </a:r>
          </a:p>
        </p:txBody>
      </p:sp>
    </p:spTree>
    <p:extLst>
      <p:ext uri="{BB962C8B-B14F-4D97-AF65-F5344CB8AC3E}">
        <p14:creationId xmlns:p14="http://schemas.microsoft.com/office/powerpoint/2010/main" val="19137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0BB0EC-9C86-4762-A127-2B98C1BF39C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79571" y="4662425"/>
            <a:ext cx="2141796" cy="1390569"/>
          </a:xfrm>
          <a:prstGeom prst="rect">
            <a:avLst/>
          </a:prstGeom>
        </p:spPr>
      </p:pic>
      <p:pic>
        <p:nvPicPr>
          <p:cNvPr id="8" name="Picture 7">
            <a:extLst>
              <a:ext uri="{FF2B5EF4-FFF2-40B4-BE49-F238E27FC236}">
                <a16:creationId xmlns:a16="http://schemas.microsoft.com/office/drawing/2014/main" id="{72593FD2-D2E8-468F-9D96-2AC0015CC94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30007" y="1966039"/>
            <a:ext cx="2942782" cy="1910612"/>
          </a:xfrm>
          <a:prstGeom prst="rect">
            <a:avLst/>
          </a:prstGeom>
        </p:spPr>
      </p:pic>
      <p:sp>
        <p:nvSpPr>
          <p:cNvPr id="2" name="Title 1">
            <a:extLst>
              <a:ext uri="{FF2B5EF4-FFF2-40B4-BE49-F238E27FC236}">
                <a16:creationId xmlns:a16="http://schemas.microsoft.com/office/drawing/2014/main" id="{6E57B803-4630-4897-8D5B-7B213E9957B6}"/>
              </a:ext>
            </a:extLst>
          </p:cNvPr>
          <p:cNvSpPr>
            <a:spLocks noGrp="1"/>
          </p:cNvSpPr>
          <p:nvPr>
            <p:ph type="ctrTitle"/>
          </p:nvPr>
        </p:nvSpPr>
        <p:spPr>
          <a:xfrm>
            <a:off x="1005260" y="-1401081"/>
            <a:ext cx="9965170" cy="3783058"/>
          </a:xfrm>
        </p:spPr>
        <p:txBody>
          <a:bodyPr>
            <a:normAutofit/>
          </a:bodyPr>
          <a:lstStyle/>
          <a:p>
            <a:pPr algn="ctr"/>
            <a:r>
              <a:rPr lang="en-US" sz="9600" b="1" dirty="0"/>
              <a:t>Then, Covid.</a:t>
            </a:r>
          </a:p>
        </p:txBody>
      </p:sp>
      <p:sp>
        <p:nvSpPr>
          <p:cNvPr id="3" name="Subtitle 2">
            <a:extLst>
              <a:ext uri="{FF2B5EF4-FFF2-40B4-BE49-F238E27FC236}">
                <a16:creationId xmlns:a16="http://schemas.microsoft.com/office/drawing/2014/main" id="{EA5D1B2A-647E-4684-8561-2A8D9B4AE7F1}"/>
              </a:ext>
            </a:extLst>
          </p:cNvPr>
          <p:cNvSpPr>
            <a:spLocks noGrp="1"/>
          </p:cNvSpPr>
          <p:nvPr>
            <p:ph type="subTitle" idx="1"/>
          </p:nvPr>
        </p:nvSpPr>
        <p:spPr>
          <a:xfrm rot="21100033">
            <a:off x="-458163" y="3004720"/>
            <a:ext cx="12516519" cy="848561"/>
          </a:xfrm>
        </p:spPr>
        <p:txBody>
          <a:bodyPr>
            <a:noAutofit/>
          </a:bodyPr>
          <a:lstStyle/>
          <a:p>
            <a:pPr algn="ctr"/>
            <a:r>
              <a:rPr lang="en-US" sz="4400" dirty="0"/>
              <a:t>MARCH 2020.    This changes everything.</a:t>
            </a:r>
          </a:p>
        </p:txBody>
      </p:sp>
      <p:sp>
        <p:nvSpPr>
          <p:cNvPr id="4" name="TextBox 3">
            <a:extLst>
              <a:ext uri="{FF2B5EF4-FFF2-40B4-BE49-F238E27FC236}">
                <a16:creationId xmlns:a16="http://schemas.microsoft.com/office/drawing/2014/main" id="{BFFF59AC-4EB8-4D8E-AE0C-03F06B3F05EE}"/>
              </a:ext>
            </a:extLst>
          </p:cNvPr>
          <p:cNvSpPr txBox="1"/>
          <p:nvPr/>
        </p:nvSpPr>
        <p:spPr>
          <a:xfrm rot="636132">
            <a:off x="4029739" y="4646565"/>
            <a:ext cx="7751135" cy="369332"/>
          </a:xfrm>
          <a:prstGeom prst="rect">
            <a:avLst/>
          </a:prstGeom>
          <a:noFill/>
        </p:spPr>
        <p:txBody>
          <a:bodyPr wrap="square" rtlCol="0">
            <a:spAutoFit/>
          </a:bodyPr>
          <a:lstStyle/>
          <a:p>
            <a:r>
              <a:rPr lang="en-US" dirty="0"/>
              <a:t>TIME TO PIVOT, TO ADAPT, TO EXPLORE, TO THINK OUTSIDE THE BOX…</a:t>
            </a:r>
          </a:p>
        </p:txBody>
      </p:sp>
      <p:pic>
        <p:nvPicPr>
          <p:cNvPr id="10" name="Picture 9">
            <a:extLst>
              <a:ext uri="{FF2B5EF4-FFF2-40B4-BE49-F238E27FC236}">
                <a16:creationId xmlns:a16="http://schemas.microsoft.com/office/drawing/2014/main" id="{D1A31D80-18D9-4021-85ED-39FFB01C80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8674554">
            <a:off x="2515264" y="4285480"/>
            <a:ext cx="2942782" cy="1910612"/>
          </a:xfrm>
          <a:prstGeom prst="rect">
            <a:avLst/>
          </a:prstGeom>
        </p:spPr>
      </p:pic>
      <p:pic>
        <p:nvPicPr>
          <p:cNvPr id="11" name="Picture 10">
            <a:extLst>
              <a:ext uri="{FF2B5EF4-FFF2-40B4-BE49-F238E27FC236}">
                <a16:creationId xmlns:a16="http://schemas.microsoft.com/office/drawing/2014/main" id="{184411A3-2D12-47A8-9A98-D407D72E3F7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0381504">
            <a:off x="47770" y="1023249"/>
            <a:ext cx="3496869" cy="2270355"/>
          </a:xfrm>
          <a:prstGeom prst="rect">
            <a:avLst/>
          </a:prstGeom>
        </p:spPr>
      </p:pic>
      <p:pic>
        <p:nvPicPr>
          <p:cNvPr id="12" name="Picture 11">
            <a:extLst>
              <a:ext uri="{FF2B5EF4-FFF2-40B4-BE49-F238E27FC236}">
                <a16:creationId xmlns:a16="http://schemas.microsoft.com/office/drawing/2014/main" id="{DB0E4CFE-ABBB-49EA-B320-C8C1CFC39AC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060752">
            <a:off x="9486679" y="3876039"/>
            <a:ext cx="1401349" cy="909831"/>
          </a:xfrm>
          <a:prstGeom prst="rect">
            <a:avLst/>
          </a:prstGeom>
        </p:spPr>
      </p:pic>
    </p:spTree>
    <p:extLst>
      <p:ext uri="{BB962C8B-B14F-4D97-AF65-F5344CB8AC3E}">
        <p14:creationId xmlns:p14="http://schemas.microsoft.com/office/powerpoint/2010/main" val="163830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3B1D91-436E-4268-89F0-9A4CB114D9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517864">
            <a:off x="10260878" y="2106172"/>
            <a:ext cx="1566120" cy="1569800"/>
          </a:xfrm>
          <a:prstGeom prst="rect">
            <a:avLst/>
          </a:prstGeom>
        </p:spPr>
      </p:pic>
      <p:sp>
        <p:nvSpPr>
          <p:cNvPr id="2" name="TextBox 1">
            <a:extLst>
              <a:ext uri="{FF2B5EF4-FFF2-40B4-BE49-F238E27FC236}">
                <a16:creationId xmlns:a16="http://schemas.microsoft.com/office/drawing/2014/main" id="{AAF39540-8EB5-461A-B05A-096889889769}"/>
              </a:ext>
            </a:extLst>
          </p:cNvPr>
          <p:cNvSpPr txBox="1"/>
          <p:nvPr/>
        </p:nvSpPr>
        <p:spPr>
          <a:xfrm>
            <a:off x="308345" y="1028342"/>
            <a:ext cx="1137683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Anglers Manor closed its doors to outside visitors, banned group activities.  </a:t>
            </a:r>
          </a:p>
          <a:p>
            <a:pPr marL="285750" indent="-285750">
              <a:buFont typeface="Arial" panose="020B0604020202020204" pitchFamily="34" charset="0"/>
              <a:buChar char="•"/>
            </a:pPr>
            <a:r>
              <a:rPr lang="en-US" dirty="0"/>
              <a:t>CCSI adapted Brain Train to a themed correspondence packet with UCLA Scale sent every 3</a:t>
            </a:r>
            <a:r>
              <a:rPr lang="en-US" baseline="30000" dirty="0"/>
              <a:t>rd</a:t>
            </a:r>
            <a:r>
              <a:rPr lang="en-US" dirty="0"/>
              <a:t> month</a:t>
            </a:r>
          </a:p>
          <a:p>
            <a:pPr marL="285750" indent="-285750">
              <a:buFont typeface="Arial" panose="020B0604020202020204" pitchFamily="34" charset="0"/>
              <a:buChar char="•"/>
            </a:pPr>
            <a:r>
              <a:rPr lang="en-US" dirty="0"/>
              <a:t>Follow up calls bi-monthly to help reduce their social isolation and offer mitigation services and referrals as needed</a:t>
            </a:r>
          </a:p>
          <a:p>
            <a:pPr marL="285750" indent="-285750">
              <a:buFont typeface="Arial" panose="020B0604020202020204" pitchFamily="34" charset="0"/>
              <a:buChar char="•"/>
            </a:pPr>
            <a:r>
              <a:rPr lang="en-US" dirty="0"/>
              <a:t>Additional PEARLS Counseling participants added to the correspondence, so it has expanded beyond Anglers Manor residents.</a:t>
            </a:r>
          </a:p>
        </p:txBody>
      </p:sp>
      <p:sp>
        <p:nvSpPr>
          <p:cNvPr id="3" name="TextBox 2">
            <a:extLst>
              <a:ext uri="{FF2B5EF4-FFF2-40B4-BE49-F238E27FC236}">
                <a16:creationId xmlns:a16="http://schemas.microsoft.com/office/drawing/2014/main" id="{832C5FC5-4228-460E-BD90-1A585A1E544F}"/>
              </a:ext>
            </a:extLst>
          </p:cNvPr>
          <p:cNvSpPr txBox="1"/>
          <p:nvPr/>
        </p:nvSpPr>
        <p:spPr>
          <a:xfrm>
            <a:off x="308345" y="3276474"/>
            <a:ext cx="1159117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2</a:t>
            </a:r>
            <a:r>
              <a:rPr lang="en-US" baseline="30000" dirty="0"/>
              <a:t>nd</a:t>
            </a:r>
            <a:r>
              <a:rPr lang="en-US" dirty="0"/>
              <a:t> Presbyterian Church closed its doors and Restoration Church cancelled all group meetings </a:t>
            </a:r>
          </a:p>
          <a:p>
            <a:pPr marL="285750" indent="-285750">
              <a:buFont typeface="Arial" panose="020B0604020202020204" pitchFamily="34" charset="0"/>
              <a:buChar char="•"/>
            </a:pPr>
            <a:r>
              <a:rPr lang="en-US" dirty="0"/>
              <a:t>System of emails/text messages to Amalia Orellana sharing program flyers/resources in Spanish to various social media outlets</a:t>
            </a:r>
          </a:p>
          <a:p>
            <a:pPr marL="285750" indent="-285750">
              <a:buFont typeface="Arial" panose="020B0604020202020204" pitchFamily="34" charset="0"/>
              <a:buChar char="•"/>
            </a:pPr>
            <a:r>
              <a:rPr lang="en-US" dirty="0"/>
              <a:t>Material shared over the next few months included Spanish flyers for: COVID precautions, Covid Vaccination access information, Housing expense assistance, Stimulus Check updates, Covid Emergency Housing Coalition Guidelines for those needing to be quarantined, Covid Cares Act Updates, Census 2020 Updates, Masking &amp; Social Distancing CDC recommendations, and CCSI Outreach/Program updates</a:t>
            </a:r>
          </a:p>
          <a:p>
            <a:pPr marL="285750" indent="-285750">
              <a:buFont typeface="Arial" panose="020B0604020202020204" pitchFamily="34" charset="0"/>
              <a:buChar char="•"/>
            </a:pPr>
            <a:r>
              <a:rPr lang="en-US" dirty="0"/>
              <a:t>Pastor Santana continues to share updates with his congregation during their online streaming services  </a:t>
            </a:r>
          </a:p>
          <a:p>
            <a:pPr marL="285750" indent="-285750">
              <a:buFont typeface="Arial" panose="020B0604020202020204" pitchFamily="34" charset="0"/>
              <a:buChar char="•"/>
            </a:pPr>
            <a:r>
              <a:rPr lang="en-US" dirty="0"/>
              <a:t>Follow-ups with Amalia - prayer group chose to no longer meet in person</a:t>
            </a:r>
          </a:p>
          <a:p>
            <a:pPr marL="285750" indent="-285750">
              <a:buFont typeface="Arial" panose="020B0604020202020204" pitchFamily="34" charset="0"/>
              <a:buChar char="•"/>
            </a:pPr>
            <a:r>
              <a:rPr lang="en-US" dirty="0"/>
              <a:t>New ESL Outreach flyers continue to be shared though Restoration Church and Amalia on Social Media </a:t>
            </a:r>
          </a:p>
        </p:txBody>
      </p:sp>
      <p:sp>
        <p:nvSpPr>
          <p:cNvPr id="4" name="Rectangle 3">
            <a:extLst>
              <a:ext uri="{FF2B5EF4-FFF2-40B4-BE49-F238E27FC236}">
                <a16:creationId xmlns:a16="http://schemas.microsoft.com/office/drawing/2014/main" id="{A7F05445-DDC0-4F5F-AAB9-CC9D2A8BC590}"/>
              </a:ext>
            </a:extLst>
          </p:cNvPr>
          <p:cNvSpPr/>
          <p:nvPr/>
        </p:nvSpPr>
        <p:spPr>
          <a:xfrm>
            <a:off x="300411" y="2497179"/>
            <a:ext cx="544117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Hispanic Outreach</a:t>
            </a:r>
          </a:p>
        </p:txBody>
      </p:sp>
      <p:sp>
        <p:nvSpPr>
          <p:cNvPr id="5" name="Rectangle 4">
            <a:extLst>
              <a:ext uri="{FF2B5EF4-FFF2-40B4-BE49-F238E27FC236}">
                <a16:creationId xmlns:a16="http://schemas.microsoft.com/office/drawing/2014/main" id="{21C36D6D-B4ED-4B21-AFF5-3ACAD0597773}"/>
              </a:ext>
            </a:extLst>
          </p:cNvPr>
          <p:cNvSpPr/>
          <p:nvPr/>
        </p:nvSpPr>
        <p:spPr>
          <a:xfrm>
            <a:off x="308345" y="255639"/>
            <a:ext cx="326704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Brain Train</a:t>
            </a:r>
          </a:p>
        </p:txBody>
      </p:sp>
    </p:spTree>
    <p:extLst>
      <p:ext uri="{BB962C8B-B14F-4D97-AF65-F5344CB8AC3E}">
        <p14:creationId xmlns:p14="http://schemas.microsoft.com/office/powerpoint/2010/main" val="215190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61AF6EF-0973-4C07-A553-A53A88557FAE}"/>
              </a:ext>
            </a:extLst>
          </p:cNvPr>
          <p:cNvPicPr>
            <a:picLocks noChangeAspect="1"/>
          </p:cNvPicPr>
          <p:nvPr/>
        </p:nvPicPr>
        <p:blipFill>
          <a:blip r:embed="rId3"/>
          <a:stretch>
            <a:fillRect/>
          </a:stretch>
        </p:blipFill>
        <p:spPr>
          <a:xfrm>
            <a:off x="3688063" y="1494047"/>
            <a:ext cx="2057400" cy="2800350"/>
          </a:xfrm>
          <a:prstGeom prst="rect">
            <a:avLst/>
          </a:prstGeom>
        </p:spPr>
      </p:pic>
      <p:pic>
        <p:nvPicPr>
          <p:cNvPr id="25" name="Picture 24">
            <a:extLst>
              <a:ext uri="{FF2B5EF4-FFF2-40B4-BE49-F238E27FC236}">
                <a16:creationId xmlns:a16="http://schemas.microsoft.com/office/drawing/2014/main" id="{6ED61205-C735-4509-94D6-C576AB308027}"/>
              </a:ext>
            </a:extLst>
          </p:cNvPr>
          <p:cNvPicPr>
            <a:picLocks noChangeAspect="1"/>
          </p:cNvPicPr>
          <p:nvPr/>
        </p:nvPicPr>
        <p:blipFill>
          <a:blip r:embed="rId4"/>
          <a:stretch>
            <a:fillRect/>
          </a:stretch>
        </p:blipFill>
        <p:spPr>
          <a:xfrm>
            <a:off x="3238500" y="2224583"/>
            <a:ext cx="2238375" cy="2924175"/>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52BA7F59-FB73-437E-B96B-3ED8E7A5420A}"/>
              </a:ext>
            </a:extLst>
          </p:cNvPr>
          <p:cNvPicPr>
            <a:picLocks noChangeAspect="1"/>
          </p:cNvPicPr>
          <p:nvPr/>
        </p:nvPicPr>
        <p:blipFill>
          <a:blip r:embed="rId5"/>
          <a:stretch>
            <a:fillRect/>
          </a:stretch>
        </p:blipFill>
        <p:spPr>
          <a:xfrm>
            <a:off x="3046916" y="2746638"/>
            <a:ext cx="2124075" cy="265747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9416C11-13DA-42EC-8BED-AFAE755C2DFD}"/>
              </a:ext>
            </a:extLst>
          </p:cNvPr>
          <p:cNvPicPr>
            <a:picLocks noChangeAspect="1"/>
          </p:cNvPicPr>
          <p:nvPr/>
        </p:nvPicPr>
        <p:blipFill rotWithShape="1">
          <a:blip r:embed="rId6"/>
          <a:srcRect l="4876" t="25737" r="8147" b="20466"/>
          <a:stretch/>
        </p:blipFill>
        <p:spPr>
          <a:xfrm>
            <a:off x="9444627" y="1336890"/>
            <a:ext cx="2438313" cy="3267714"/>
          </a:xfrm>
          <a:prstGeom prst="rect">
            <a:avLst/>
          </a:prstGeom>
        </p:spPr>
      </p:pic>
      <p:pic>
        <p:nvPicPr>
          <p:cNvPr id="13" name="Picture 12">
            <a:extLst>
              <a:ext uri="{FF2B5EF4-FFF2-40B4-BE49-F238E27FC236}">
                <a16:creationId xmlns:a16="http://schemas.microsoft.com/office/drawing/2014/main" id="{D4C7F372-34E5-49C5-B306-32EB7DE56ACB}"/>
              </a:ext>
            </a:extLst>
          </p:cNvPr>
          <p:cNvPicPr>
            <a:picLocks noChangeAspect="1"/>
          </p:cNvPicPr>
          <p:nvPr/>
        </p:nvPicPr>
        <p:blipFill rotWithShape="1">
          <a:blip r:embed="rId7"/>
          <a:srcRect l="5694" r="663" b="4651"/>
          <a:stretch/>
        </p:blipFill>
        <p:spPr>
          <a:xfrm>
            <a:off x="6067195" y="1198984"/>
            <a:ext cx="1909119" cy="259185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FEFA7460-AEE1-4533-A3DF-92F3D0ACAFD9}"/>
              </a:ext>
            </a:extLst>
          </p:cNvPr>
          <p:cNvPicPr>
            <a:picLocks noChangeAspect="1"/>
          </p:cNvPicPr>
          <p:nvPr/>
        </p:nvPicPr>
        <p:blipFill rotWithShape="1">
          <a:blip r:embed="rId8"/>
          <a:srcRect l="11770" t="5897" r="11816" b="18915"/>
          <a:stretch/>
        </p:blipFill>
        <p:spPr>
          <a:xfrm>
            <a:off x="6238570" y="3685328"/>
            <a:ext cx="2230927" cy="292686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A16741A-65D0-47C5-8F51-834E7BA75FB9}"/>
              </a:ext>
            </a:extLst>
          </p:cNvPr>
          <p:cNvPicPr>
            <a:picLocks noChangeAspect="1"/>
          </p:cNvPicPr>
          <p:nvPr/>
        </p:nvPicPr>
        <p:blipFill rotWithShape="1">
          <a:blip r:embed="rId9"/>
          <a:srcRect l="2111" t="2946" r="1056" b="3256"/>
          <a:stretch/>
        </p:blipFill>
        <p:spPr>
          <a:xfrm>
            <a:off x="9725794" y="2689057"/>
            <a:ext cx="2333018" cy="301315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4669E5FF-D2EA-4F5F-810A-DD30B3BDF7A8}"/>
              </a:ext>
            </a:extLst>
          </p:cNvPr>
          <p:cNvPicPr>
            <a:picLocks noChangeAspect="1"/>
          </p:cNvPicPr>
          <p:nvPr/>
        </p:nvPicPr>
        <p:blipFill rotWithShape="1">
          <a:blip r:embed="rId10"/>
          <a:srcRect l="10659" t="11783" r="14225" b="13334"/>
          <a:stretch/>
        </p:blipFill>
        <p:spPr>
          <a:xfrm>
            <a:off x="8448539" y="4508140"/>
            <a:ext cx="2978542" cy="222699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ACC0C69-3AFD-4621-B7AD-E37A7F39525C}"/>
              </a:ext>
            </a:extLst>
          </p:cNvPr>
          <p:cNvPicPr>
            <a:picLocks noChangeAspect="1"/>
          </p:cNvPicPr>
          <p:nvPr/>
        </p:nvPicPr>
        <p:blipFill rotWithShape="1">
          <a:blip r:embed="rId11"/>
          <a:srcRect l="10193" t="15969" r="19690" b="13178"/>
          <a:stretch/>
        </p:blipFill>
        <p:spPr>
          <a:xfrm>
            <a:off x="7549899" y="4228038"/>
            <a:ext cx="2938458" cy="2226991"/>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B285075F-E9E1-491B-B663-3CE69657E367}"/>
              </a:ext>
            </a:extLst>
          </p:cNvPr>
          <p:cNvPicPr>
            <a:picLocks noChangeAspect="1"/>
          </p:cNvPicPr>
          <p:nvPr/>
        </p:nvPicPr>
        <p:blipFill>
          <a:blip r:embed="rId12"/>
          <a:stretch>
            <a:fillRect/>
          </a:stretch>
        </p:blipFill>
        <p:spPr>
          <a:xfrm>
            <a:off x="2268821" y="3232080"/>
            <a:ext cx="2601433" cy="3309859"/>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5DA6F31D-BD8A-4A10-BBEB-C3311FE46021}"/>
              </a:ext>
            </a:extLst>
          </p:cNvPr>
          <p:cNvPicPr>
            <a:picLocks noChangeAspect="1"/>
          </p:cNvPicPr>
          <p:nvPr/>
        </p:nvPicPr>
        <p:blipFill>
          <a:blip r:embed="rId13"/>
          <a:stretch>
            <a:fillRect/>
          </a:stretch>
        </p:blipFill>
        <p:spPr>
          <a:xfrm>
            <a:off x="1860006" y="3132081"/>
            <a:ext cx="2009775" cy="282892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67F239C9-9A2A-4D76-A689-938422631102}"/>
              </a:ext>
            </a:extLst>
          </p:cNvPr>
          <p:cNvPicPr>
            <a:picLocks noChangeAspect="1"/>
          </p:cNvPicPr>
          <p:nvPr/>
        </p:nvPicPr>
        <p:blipFill>
          <a:blip r:embed="rId14"/>
          <a:stretch>
            <a:fillRect/>
          </a:stretch>
        </p:blipFill>
        <p:spPr>
          <a:xfrm>
            <a:off x="978898" y="2881745"/>
            <a:ext cx="2211053" cy="2762787"/>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54D9A51A-BF9A-4665-8CD9-81CE1A60DDE3}"/>
              </a:ext>
            </a:extLst>
          </p:cNvPr>
          <p:cNvPicPr>
            <a:picLocks noChangeAspect="1"/>
          </p:cNvPicPr>
          <p:nvPr/>
        </p:nvPicPr>
        <p:blipFill>
          <a:blip r:embed="rId15"/>
          <a:stretch>
            <a:fillRect/>
          </a:stretch>
        </p:blipFill>
        <p:spPr>
          <a:xfrm>
            <a:off x="395192" y="2010456"/>
            <a:ext cx="2060603" cy="2688742"/>
          </a:xfrm>
          <a:prstGeom prst="rect">
            <a:avLst/>
          </a:prstGeom>
          <a:ln>
            <a:noFill/>
          </a:ln>
          <a:effectLst>
            <a:outerShdw blurRad="292100" dist="139700" dir="2700000" algn="tl" rotWithShape="0">
              <a:srgbClr val="333333">
                <a:alpha val="65000"/>
              </a:srgbClr>
            </a:outerShdw>
          </a:effectLst>
        </p:spPr>
      </p:pic>
      <p:sp>
        <p:nvSpPr>
          <p:cNvPr id="30" name="Rectangle 29">
            <a:extLst>
              <a:ext uri="{FF2B5EF4-FFF2-40B4-BE49-F238E27FC236}">
                <a16:creationId xmlns:a16="http://schemas.microsoft.com/office/drawing/2014/main" id="{05B10853-9153-4632-BF4E-B109746D5C54}"/>
              </a:ext>
            </a:extLst>
          </p:cNvPr>
          <p:cNvSpPr/>
          <p:nvPr/>
        </p:nvSpPr>
        <p:spPr>
          <a:xfrm rot="10800000" flipV="1">
            <a:off x="225367" y="172030"/>
            <a:ext cx="3319006" cy="1754326"/>
          </a:xfrm>
          <a:prstGeom prst="rect">
            <a:avLst/>
          </a:prstGeom>
          <a:noFill/>
        </p:spPr>
        <p:txBody>
          <a:bodyPr wrap="square" lIns="91440" tIns="45720" rIns="91440" bIns="45720">
            <a:spAutoFit/>
          </a:bodyPr>
          <a:lstStyle/>
          <a:p>
            <a:r>
              <a:rPr lang="en-US" sz="3600" b="1" cap="none" spc="0" dirty="0">
                <a:ln w="6600">
                  <a:solidFill>
                    <a:schemeClr val="accent2"/>
                  </a:solidFill>
                  <a:prstDash val="solid"/>
                </a:ln>
                <a:solidFill>
                  <a:srgbClr val="00B0F0"/>
                </a:solidFill>
                <a:effectLst>
                  <a:outerShdw dist="38100" dir="2700000" algn="tl" rotWithShape="0">
                    <a:schemeClr val="accent2"/>
                  </a:outerShdw>
                </a:effectLst>
              </a:rPr>
              <a:t>Brain Train Correspondence Packet</a:t>
            </a:r>
          </a:p>
        </p:txBody>
      </p:sp>
      <p:sp>
        <p:nvSpPr>
          <p:cNvPr id="31" name="Rectangle 30">
            <a:extLst>
              <a:ext uri="{FF2B5EF4-FFF2-40B4-BE49-F238E27FC236}">
                <a16:creationId xmlns:a16="http://schemas.microsoft.com/office/drawing/2014/main" id="{CF05722A-6479-4D3A-BCB8-E3A894D2F06D}"/>
              </a:ext>
            </a:extLst>
          </p:cNvPr>
          <p:cNvSpPr/>
          <p:nvPr/>
        </p:nvSpPr>
        <p:spPr>
          <a:xfrm>
            <a:off x="6355265" y="136561"/>
            <a:ext cx="5192357" cy="1200329"/>
          </a:xfrm>
          <a:prstGeom prst="rect">
            <a:avLst/>
          </a:prstGeom>
          <a:noFill/>
        </p:spPr>
        <p:txBody>
          <a:bodyPr wrap="square" lIns="91440" tIns="45720" rIns="91440" bIns="45720">
            <a:spAutoFit/>
          </a:bodyPr>
          <a:lstStyle/>
          <a:p>
            <a:pPr algn="r"/>
            <a:r>
              <a:rPr lang="en-US" sz="3600" b="1" cap="none" spc="0" dirty="0">
                <a:ln w="6600">
                  <a:solidFill>
                    <a:schemeClr val="accent2"/>
                  </a:solidFill>
                  <a:prstDash val="solid"/>
                </a:ln>
                <a:solidFill>
                  <a:srgbClr val="FFFFFF"/>
                </a:solidFill>
                <a:effectLst>
                  <a:outerShdw dist="38100" dir="2700000" algn="tl" rotWithShape="0">
                    <a:schemeClr val="accent2"/>
                  </a:outerShdw>
                </a:effectLst>
              </a:rPr>
              <a:t>Social Media Shares </a:t>
            </a:r>
          </a:p>
          <a:p>
            <a:pPr algn="r"/>
            <a:r>
              <a:rPr lang="en-US" sz="3600" b="1" cap="none" spc="0" dirty="0">
                <a:ln w="6600">
                  <a:solidFill>
                    <a:schemeClr val="accent2"/>
                  </a:solidFill>
                  <a:prstDash val="solid"/>
                </a:ln>
                <a:solidFill>
                  <a:srgbClr val="FFFFFF"/>
                </a:solidFill>
                <a:effectLst>
                  <a:outerShdw dist="38100" dir="2700000" algn="tl" rotWithShape="0">
                    <a:schemeClr val="accent2"/>
                  </a:outerShdw>
                </a:effectLst>
              </a:rPr>
              <a:t>with Hispanic Outreach</a:t>
            </a:r>
          </a:p>
        </p:txBody>
      </p:sp>
      <p:pic>
        <p:nvPicPr>
          <p:cNvPr id="3" name="Picture 2">
            <a:extLst>
              <a:ext uri="{FF2B5EF4-FFF2-40B4-BE49-F238E27FC236}">
                <a16:creationId xmlns:a16="http://schemas.microsoft.com/office/drawing/2014/main" id="{A888CC04-3000-405B-B42A-2F1BEBA153B2}"/>
              </a:ext>
            </a:extLst>
          </p:cNvPr>
          <p:cNvPicPr>
            <a:picLocks noChangeAspect="1"/>
          </p:cNvPicPr>
          <p:nvPr/>
        </p:nvPicPr>
        <p:blipFill rotWithShape="1">
          <a:blip r:embed="rId16"/>
          <a:srcRect l="173" t="20369" r="-276" b="20063"/>
          <a:stretch/>
        </p:blipFill>
        <p:spPr>
          <a:xfrm>
            <a:off x="7698351" y="1290816"/>
            <a:ext cx="1967537" cy="25485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2877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{098215AB-5712-46A4-9C17-38FBAE8294D4}tf03457452</Template>
  <TotalTime>7559</TotalTime>
  <Words>1383</Words>
  <Application>Microsoft Office PowerPoint</Application>
  <PresentationFormat>Widescreen</PresentationFormat>
  <Paragraphs>166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Celestial</vt:lpstr>
      <vt:lpstr>Reducing Social Isolation Pilot Programs</vt:lpstr>
      <vt:lpstr>Building momentum</vt:lpstr>
      <vt:lpstr>Development</vt:lpstr>
      <vt:lpstr>PowerPoint Presentation</vt:lpstr>
      <vt:lpstr>PowerPoint Presentation</vt:lpstr>
      <vt:lpstr>PowerPoint Presentation</vt:lpstr>
      <vt:lpstr>Then, Covid.</vt:lpstr>
      <vt:lpstr>PowerPoint Presentation</vt:lpstr>
      <vt:lpstr>PowerPoint Presentation</vt:lpstr>
      <vt:lpstr>Mitigation &amp; referrals to reduce social isolation</vt:lpstr>
      <vt:lpstr>Still Growing…</vt:lpstr>
      <vt:lpstr>Challenges of ESL Outreach</vt:lpstr>
      <vt:lpstr>UCLA Loneliness Scale results as of Oct., 2021</vt:lpstr>
      <vt:lpstr>Participant story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Social Isolation Pilot Programs</dc:title>
  <dc:creator>CCSI</dc:creator>
  <cp:lastModifiedBy>CCSI</cp:lastModifiedBy>
  <cp:revision>41</cp:revision>
  <cp:lastPrinted>2021-11-01T23:34:51Z</cp:lastPrinted>
  <dcterms:created xsi:type="dcterms:W3CDTF">2021-10-27T17:54:30Z</dcterms:created>
  <dcterms:modified xsi:type="dcterms:W3CDTF">2021-11-02T00:08:15Z</dcterms:modified>
</cp:coreProperties>
</file>