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16"/>
  </p:notesMasterIdLst>
  <p:sldIdLst>
    <p:sldId id="257" r:id="rId5"/>
    <p:sldId id="259" r:id="rId6"/>
    <p:sldId id="260" r:id="rId7"/>
    <p:sldId id="262" r:id="rId8"/>
    <p:sldId id="261" r:id="rId9"/>
    <p:sldId id="263" r:id="rId10"/>
    <p:sldId id="266" r:id="rId11"/>
    <p:sldId id="264" r:id="rId12"/>
    <p:sldId id="265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k Lewis" initials="RL" lastIdx="1" clrIdx="0">
    <p:extLst>
      <p:ext uri="{19B8F6BF-5375-455C-9EA6-DF929625EA0E}">
        <p15:presenceInfo xmlns:p15="http://schemas.microsoft.com/office/powerpoint/2012/main" userId="S::rlewis@normaltownship.org::eb876f3b-a5bb-4920-be6d-e41268e105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429318-5312-4AA4-B969-F34D14E11B8E}" v="32" dt="2021-11-01T13:04:46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6733" autoAdjust="0"/>
  </p:normalViewPr>
  <p:slideViewPr>
    <p:cSldViewPr snapToGrid="0">
      <p:cViewPr varScale="1">
        <p:scale>
          <a:sx n="61" d="100"/>
          <a:sy n="61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23T13:27:52.607" idx="1">
    <p:pos x="1966" y="835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26216-3D48-4AE1-9423-C2E7B17DBC4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36679-47C9-4348-821C-C22696683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8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app.constantcontact.com/pages/reporting/lp#/surveys/activity/5261168a-088f-444d-908f-2700da3fce12/details?question_ids=23a97b5a-ef17-4365-be26-7a786773956b&amp;choice_ids=7086c02b-7117-4111-b9b5-5c275601c3af" TargetMode="External"/><Relationship Id="rId13" Type="http://schemas.openxmlformats.org/officeDocument/2006/relationships/hyperlink" Target="https://app.constantcontact.com/pages/reporting/lp#/surveys/activity/5261168a-088f-444d-908f-2700da3fce12/details?question_ids=13ac5784-6f73-457b-a331-c74903e4ccff&amp;choice_ids=14fc2bcb-71ca-40ef-9d0f-75d48557d6fd" TargetMode="External"/><Relationship Id="rId3" Type="http://schemas.openxmlformats.org/officeDocument/2006/relationships/hyperlink" Target="https://app.constantcontact.com/pages/reporting/lp#/surveys/activity/5261168a-088f-444d-908f-2700da3fce12/details?question_ids=614a1f5c-0bf8-469f-9ad3-46f5ad2a6601&amp;choice_ids=89d1aecf-4c77-408a-9474-a41bab26b93c" TargetMode="External"/><Relationship Id="rId7" Type="http://schemas.openxmlformats.org/officeDocument/2006/relationships/hyperlink" Target="https://app.constantcontact.com/pages/reporting/lp#/surveys/activity/5261168a-088f-444d-908f-2700da3fce12/details?question_ids=23a97b5a-ef17-4365-be26-7a786773956b&amp;choice_ids=5fcdefc8-8468-4ec3-a34c-6a8c99e0744c" TargetMode="External"/><Relationship Id="rId12" Type="http://schemas.openxmlformats.org/officeDocument/2006/relationships/hyperlink" Target="https://app.constantcontact.com/pages/reporting/lp#/surveys/activity/5261168a-088f-444d-908f-2700da3fce12/details?question_ids=13ac5784-6f73-457b-a331-c74903e4ccff&amp;choice_ids=11d1577f-3914-456a-9f53-e7d994e177a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app.constantcontact.com/pages/reporting/lp#/surveys/activity/5261168a-088f-444d-908f-2700da3fce12/details?question_ids=614a1f5c-0bf8-469f-9ad3-46f5ad2a6601" TargetMode="External"/><Relationship Id="rId11" Type="http://schemas.openxmlformats.org/officeDocument/2006/relationships/hyperlink" Target="https://app.constantcontact.com/pages/reporting/lp#/surveys/activity/5261168a-088f-444d-908f-2700da3fce12/details?question_ids=13ac5784-6f73-457b-a331-c74903e4ccff&amp;choice_ids=230db262-9ec3-49e9-8733-3e5ee553333e" TargetMode="External"/><Relationship Id="rId5" Type="http://schemas.openxmlformats.org/officeDocument/2006/relationships/hyperlink" Target="https://app.constantcontact.com/pages/reporting/lp#/surveys/activity/5261168a-088f-444d-908f-2700da3fce12/details?question_ids=614a1f5c-0bf8-469f-9ad3-46f5ad2a6601&amp;choice_ids=b6b7399b-ffa8-4695-8dcb-fdc09c47b69f" TargetMode="External"/><Relationship Id="rId10" Type="http://schemas.openxmlformats.org/officeDocument/2006/relationships/hyperlink" Target="https://app.constantcontact.com/pages/reporting/lp#/surveys/activity/5261168a-088f-444d-908f-2700da3fce12/details?question_ids=23a97b5a-ef17-4365-be26-7a786773956b" TargetMode="External"/><Relationship Id="rId4" Type="http://schemas.openxmlformats.org/officeDocument/2006/relationships/hyperlink" Target="https://app.constantcontact.com/pages/reporting/lp#/surveys/activity/5261168a-088f-444d-908f-2700da3fce12/details?question_ids=614a1f5c-0bf8-469f-9ad3-46f5ad2a6601&amp;choice_ids=83a20c1b-90f1-4edc-966c-0bb8be09cccc" TargetMode="External"/><Relationship Id="rId9" Type="http://schemas.openxmlformats.org/officeDocument/2006/relationships/hyperlink" Target="https://app.constantcontact.com/pages/reporting/lp#/surveys/activity/5261168a-088f-444d-908f-2700da3fce12/details?question_ids=23a97b5a-ef17-4365-be26-7a786773956b&amp;choice_ids=103d2a26-b499-4a23-a627-4e11b7f1d932" TargetMode="External"/><Relationship Id="rId14" Type="http://schemas.openxmlformats.org/officeDocument/2006/relationships/hyperlink" Target="https://app.constantcontact.com/pages/reporting/lp#/surveys/activity/5261168a-088f-444d-908f-2700da3fce12/details?question_ids=13ac5784-6f73-457b-a331-c74903e4ccff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36679-47C9-4348-821C-C226966838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7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36679-47C9-4348-821C-C226966838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01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Formalize the Volunteer Coordinator position to take an active role in managing the Sunshine Program. Duties include identifying homebound seniors and seniors for Get Well and Sympathy cards; assembling goody baskets;  hiring and assigning volunteers; coordinating Veterans Outreach.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36679-47C9-4348-821C-C226966838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73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36679-47C9-4348-821C-C226966838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68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36679-47C9-4348-821C-C226966838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70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team of volunteers are available to conduct a “friendly visit” to the residence of a homebound member. Volunteers deliver a goody basket and spend one to two hours socializing with the member.</a:t>
            </a:r>
          </a:p>
          <a:p>
            <a:endParaRPr lang="en-US" dirty="0"/>
          </a:p>
          <a:p>
            <a:r>
              <a:rPr lang="en-US" dirty="0"/>
              <a:t>ARC member services representatives each have a call list of members to check in on.</a:t>
            </a:r>
          </a:p>
          <a:p>
            <a:endParaRPr lang="en-US" dirty="0"/>
          </a:p>
          <a:p>
            <a:r>
              <a:rPr lang="en-US" dirty="0"/>
              <a:t>An ARC member services representative has a daily list of birthday calls to conduct.</a:t>
            </a:r>
          </a:p>
          <a:p>
            <a:endParaRPr lang="en-US" dirty="0"/>
          </a:p>
          <a:p>
            <a:r>
              <a:rPr lang="en-US" dirty="0"/>
              <a:t>When ARC is aware of a member recovering from an illness, injury or death in the family, a get well or sympathy card is sent to the member.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36679-47C9-4348-821C-C226966838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88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ARC suspended on-site programming in March 2020.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36679-47C9-4348-821C-C226966838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83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Suddenly, all ARC members where “homebound” and unable to visit and socialize at ARC.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36679-47C9-4348-821C-C226966838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22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shift to digital programming was not without its challenges: Reluctance (and fear) to use technology; outdated equipment and lack of connectivity and access; continual follow-up to teach a senior how to use technology; refusal to use technology.</a:t>
            </a:r>
          </a:p>
          <a:p>
            <a:endParaRPr lang="en-US" dirty="0"/>
          </a:p>
          <a:p>
            <a:r>
              <a:rPr lang="en-US" dirty="0"/>
              <a:t>The most successful digital programs were ARC Avid Readers Book Club, Great Books, Grief Support, Tai Chi and Meditation, Bingo, and Medicare presentations and counseling.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36679-47C9-4348-821C-C226966838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97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the early part of 2021, ARC conducted a survey of the membership using the UCLA Loneliness Survey. 545 members completed the survey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often do you feel that you lack companionship?</a:t>
            </a:r>
            <a:r>
              <a:rPr lang="en-US" b="0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Hardly ever</a:t>
            </a:r>
            <a:r>
              <a:rPr lang="en-US" b="0" dirty="0"/>
              <a:t>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240 (44.04%)</a:t>
            </a:r>
            <a:r>
              <a:rPr lang="en-US" b="0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of the time</a:t>
            </a:r>
            <a:r>
              <a:rPr lang="en-US" b="0" dirty="0"/>
              <a:t>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233 (42.75%)</a:t>
            </a:r>
            <a:r>
              <a:rPr lang="en-US" b="0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Often</a:t>
            </a:r>
            <a:r>
              <a:rPr lang="en-US" b="0" dirty="0"/>
              <a:t>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72 (13.21%)</a:t>
            </a:r>
            <a:r>
              <a:rPr lang="en-US" b="0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Responses</a:t>
            </a:r>
            <a:r>
              <a:rPr lang="en-US" b="0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545</a:t>
            </a:r>
            <a:r>
              <a:rPr lang="en-US" b="0" dirty="0"/>
              <a:t> 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often do you feel left out?</a:t>
            </a:r>
            <a:r>
              <a:rPr lang="en-US" b="0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Hardly ever</a:t>
            </a:r>
            <a:r>
              <a:rPr lang="en-US" b="0" dirty="0"/>
              <a:t>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241 (44.22%)</a:t>
            </a:r>
            <a:r>
              <a:rPr lang="en-US" b="0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of the time</a:t>
            </a:r>
            <a:r>
              <a:rPr lang="en-US" b="0" dirty="0"/>
              <a:t>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250 (45.87%)</a:t>
            </a:r>
            <a:r>
              <a:rPr lang="en-US" b="0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Often</a:t>
            </a:r>
            <a:r>
              <a:rPr lang="en-US" b="0" dirty="0"/>
              <a:t>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54 (9.91%)</a:t>
            </a:r>
            <a:r>
              <a:rPr lang="en-US" b="0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Responses</a:t>
            </a:r>
            <a:r>
              <a:rPr lang="en-US" b="0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545</a:t>
            </a:r>
            <a:r>
              <a:rPr lang="en-US" b="0" dirty="0"/>
              <a:t> 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often do you feel isolated from others?</a:t>
            </a:r>
            <a:r>
              <a:rPr lang="en-US" b="0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Hardly ever</a:t>
            </a:r>
            <a:r>
              <a:rPr lang="en-US" b="0" dirty="0"/>
              <a:t>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194 (35.6%)</a:t>
            </a:r>
            <a:r>
              <a:rPr lang="en-US" b="0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of the time</a:t>
            </a:r>
            <a:r>
              <a:rPr lang="en-US" b="0" dirty="0"/>
              <a:t>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257 (47.16%)</a:t>
            </a:r>
            <a:r>
              <a:rPr lang="en-US" b="0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Often</a:t>
            </a:r>
            <a:r>
              <a:rPr lang="en-US" b="0" dirty="0"/>
              <a:t>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94 (17.25%)</a:t>
            </a:r>
            <a:r>
              <a:rPr lang="en-US" b="0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Responses</a:t>
            </a:r>
            <a:r>
              <a:rPr lang="en-US" b="0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/>
              </a:rPr>
              <a:t>545</a:t>
            </a:r>
            <a:r>
              <a:rPr lang="en-US" b="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36679-47C9-4348-821C-C226966838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22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Trends:</a:t>
            </a:r>
          </a:p>
          <a:p>
            <a:r>
              <a:rPr lang="en-US" sz="1100" dirty="0"/>
              <a:t>Partner/Spouse/Companions</a:t>
            </a:r>
          </a:p>
          <a:p>
            <a:pPr lvl="1"/>
            <a:r>
              <a:rPr lang="en-US" sz="1100" dirty="0"/>
              <a:t>“Since Covid, and after 36 years together, my husband &amp; I have probably spent more time together than ever before. It's almost as if it has been a blessing in disguise.”</a:t>
            </a:r>
          </a:p>
          <a:p>
            <a:pPr lvl="1"/>
            <a:r>
              <a:rPr lang="en-US" sz="1100" dirty="0"/>
              <a:t>“My husband and I sleep different "shifts", so I am alone a lot. I only have a few friends and don't hear from them often.”</a:t>
            </a:r>
          </a:p>
          <a:p>
            <a:pPr lvl="1"/>
            <a:r>
              <a:rPr lang="en-US" sz="1100" dirty="0"/>
              <a:t>“Gets really tough on both husband and wife to be so limited in social contacts. Need the interaction and distraction.” </a:t>
            </a:r>
          </a:p>
          <a:p>
            <a:pPr lvl="1"/>
            <a:r>
              <a:rPr lang="en-US" sz="1100" dirty="0"/>
              <a:t>“My husband and I live in a large home and family and friends come to stay all the time.  I'm very grateful.”</a:t>
            </a:r>
          </a:p>
          <a:p>
            <a:pPr lvl="1"/>
            <a:r>
              <a:rPr lang="en-US" sz="1100" dirty="0"/>
              <a:t>“I am an introvert who needs less people time than many do. I am also married, and my husband and I are companionable friends. That really helps.” </a:t>
            </a:r>
          </a:p>
          <a:p>
            <a:pPr lvl="1"/>
            <a:r>
              <a:rPr lang="en-US" sz="1100" dirty="0"/>
              <a:t>“My wife and I get along well, and she is an excellent companion. Her companionship prevents me from feeling isolated despite the circumstances.” </a:t>
            </a:r>
          </a:p>
          <a:p>
            <a:r>
              <a:rPr lang="en-US" sz="1100" dirty="0"/>
              <a:t>Widows and Widowers</a:t>
            </a:r>
          </a:p>
          <a:p>
            <a:pPr lvl="1"/>
            <a:r>
              <a:rPr lang="en-US" sz="1100" dirty="0"/>
              <a:t>“I am a fairly recent widow but during quarantine, my family has been very attentive to my needs and give me company and support when I ask for it, but they also leave me alone if I ask for space.  I do miss seeing my friends at ARC and elsewhere but am dealing.”</a:t>
            </a:r>
          </a:p>
          <a:p>
            <a:pPr lvl="1"/>
            <a:r>
              <a:rPr lang="en-US" sz="1100" dirty="0"/>
              <a:t>“I'm a widow now for 1 1/2 years and it's a different walk.  I have a good family and they take care of me but there are still times I just feel lonely.”</a:t>
            </a:r>
          </a:p>
          <a:p>
            <a:pPr lvl="1"/>
            <a:r>
              <a:rPr lang="en-US" sz="1100" dirty="0"/>
              <a:t>“Since Covid restrictions  I have felt very lonely because I am a widow and live alone. ARC is my social and exercise outlet I miss that connection.”</a:t>
            </a:r>
          </a:p>
          <a:p>
            <a:pPr lvl="1"/>
            <a:r>
              <a:rPr lang="en-US" sz="1100" dirty="0"/>
              <a:t>“Thank God this widow has a girlfriend to offset this COVID ordeal.”</a:t>
            </a:r>
          </a:p>
          <a:p>
            <a:r>
              <a:rPr lang="en-US" sz="1100" dirty="0"/>
              <a:t>Social isolation and loneliness </a:t>
            </a:r>
          </a:p>
          <a:p>
            <a:pPr lvl="1"/>
            <a:r>
              <a:rPr lang="en-US" sz="1100" dirty="0"/>
              <a:t>“Obviously feel isolated from others due to my age, comorbidities, and Covid, but understand that it has to be.”</a:t>
            </a:r>
          </a:p>
          <a:p>
            <a:pPr lvl="1"/>
            <a:r>
              <a:rPr lang="en-US" sz="1100" dirty="0"/>
              <a:t>“While not accessing the fitness center I feel more isolated, less motivated, physically weaker.”</a:t>
            </a:r>
          </a:p>
          <a:p>
            <a:pPr lvl="1"/>
            <a:r>
              <a:rPr lang="en-US" sz="1100" dirty="0"/>
              <a:t>Sometimes I feel lonely and feel like I am going to cry, but I tell myself it does not help a thing and try to think about something else to help get over it.”</a:t>
            </a:r>
          </a:p>
          <a:p>
            <a:pPr lvl="1"/>
            <a:r>
              <a:rPr lang="en-US" sz="1100" dirty="0"/>
              <a:t>“With COVID 19, I feel more isolated since I am unable to participate in my volunteering activities and being able to see and visit with my friends.  I do feel lonely at times, but my faith keeps me going.” </a:t>
            </a:r>
          </a:p>
          <a:p>
            <a:pPr lvl="1"/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36679-47C9-4348-821C-C226966838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13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image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en-US" dirty="0"/>
              <a:t>SUNSHINE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Normal Township Activity and Recreation Center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693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E1BEC8-02F5-40D2-9D6D-3D9DBC9C8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COMBATING SOCIAL ISOLATION DURING A PANDEMIC…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DF825-E393-40EE-8C4E-A03B6065D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2495 Telephone Reassurance calls made</a:t>
            </a:r>
          </a:p>
          <a:p>
            <a:r>
              <a:rPr lang="en-US" sz="1800" dirty="0"/>
              <a:t>4018 Birthday calls made</a:t>
            </a:r>
          </a:p>
          <a:p>
            <a:r>
              <a:rPr lang="en-US" sz="1800" dirty="0"/>
              <a:t>80 Sympathy cards sent</a:t>
            </a:r>
          </a:p>
          <a:p>
            <a:r>
              <a:rPr lang="en-US" sz="1800" dirty="0"/>
              <a:t>5 Friendly visits</a:t>
            </a:r>
          </a:p>
          <a:p>
            <a:r>
              <a:rPr lang="en-US" sz="1800" dirty="0"/>
              <a:t>850+ Digital programs presented</a:t>
            </a:r>
          </a:p>
          <a:p>
            <a:r>
              <a:rPr lang="en-US" sz="1800" dirty="0"/>
              <a:t>11 IL Care Connections tablets distributed</a:t>
            </a:r>
          </a:p>
          <a:p>
            <a:r>
              <a:rPr lang="en-US" sz="1800" dirty="0"/>
              <a:t>4 Web cams distributed</a:t>
            </a:r>
          </a:p>
          <a:p>
            <a:r>
              <a:rPr lang="en-US" sz="1800" dirty="0"/>
              <a:t>13 Echo Show devices distributed</a:t>
            </a:r>
          </a:p>
          <a:p>
            <a:r>
              <a:rPr lang="en-US" sz="1800"/>
              <a:t>5 </a:t>
            </a:r>
            <a:r>
              <a:rPr lang="en-US" sz="1800" dirty="0"/>
              <a:t>Chromebooks to be distributed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3790E1-C511-4C68-AB32-29DEA9C86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270" y="2014194"/>
            <a:ext cx="2810500" cy="37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74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A04EF-F256-4274-93C9-6C3CDE220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464EC-96CF-4C3D-A7E2-66EAC924D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931446" cy="3849624"/>
          </a:xfrm>
        </p:spPr>
        <p:txBody>
          <a:bodyPr>
            <a:normAutofit/>
          </a:bodyPr>
          <a:lstStyle/>
          <a:p>
            <a:r>
              <a:rPr lang="en-US" sz="2000" dirty="0"/>
              <a:t>Volunteer Coordinator</a:t>
            </a:r>
          </a:p>
          <a:p>
            <a:r>
              <a:rPr lang="en-US" sz="2000" dirty="0"/>
              <a:t>Resume Friendly Visits</a:t>
            </a:r>
          </a:p>
          <a:p>
            <a:r>
              <a:rPr lang="en-US" sz="2000" dirty="0"/>
              <a:t>Continue Telephone Reassurance for homebound members</a:t>
            </a:r>
          </a:p>
          <a:p>
            <a:r>
              <a:rPr lang="en-US" sz="2000" dirty="0"/>
              <a:t>Continue Get Well and Sympathy Cards</a:t>
            </a:r>
          </a:p>
          <a:p>
            <a:r>
              <a:rPr lang="en-US" sz="2000" dirty="0"/>
              <a:t>Continue Birthday Calls</a:t>
            </a:r>
          </a:p>
          <a:p>
            <a:r>
              <a:rPr lang="en-US" sz="2000" dirty="0"/>
              <a:t>Partner w/Peace Meal</a:t>
            </a:r>
          </a:p>
          <a:p>
            <a:r>
              <a:rPr lang="en-US" sz="2000" dirty="0"/>
              <a:t>Veterans Outreach</a:t>
            </a:r>
          </a:p>
        </p:txBody>
      </p:sp>
    </p:spTree>
    <p:extLst>
      <p:ext uri="{BB962C8B-B14F-4D97-AF65-F5344CB8AC3E}">
        <p14:creationId xmlns:p14="http://schemas.microsoft.com/office/powerpoint/2010/main" val="843760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851415-CF4E-4C41-9E36-04E444B51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516B89-DEA0-4832-8C56-F048168DA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646" y="413053"/>
            <a:ext cx="8212114" cy="606459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44DBD1-8245-4607-A302-B3F68EAAA0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" r="-2" b="2910"/>
          <a:stretch/>
        </p:blipFill>
        <p:spPr>
          <a:xfrm>
            <a:off x="582639" y="578707"/>
            <a:ext cx="7882128" cy="573328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EA2D33E-BAA2-467B-80B0-8887D9A99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67C508-2065-42E3-98D2-F3A9B8339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4978" y="402336"/>
            <a:ext cx="2596896" cy="605332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DC95CE-9548-4037-B01F-AE4EC9781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801" y="612843"/>
            <a:ext cx="2312480" cy="149973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Normal Township ARC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E780C-4930-4BB4-B60F-CB67C2BBF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21801" y="2149813"/>
            <a:ext cx="2312479" cy="4046706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Normal Township Activity and Recreation Center (ARC) is a 40k square foot activity center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Programming and activities reduce social isolation, promotes physical activity, and cognitive functions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More than 4000 members pre-pandemic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Congregate Peace Meal site</a:t>
            </a:r>
          </a:p>
        </p:txBody>
      </p:sp>
    </p:spTree>
    <p:extLst>
      <p:ext uri="{BB962C8B-B14F-4D97-AF65-F5344CB8AC3E}">
        <p14:creationId xmlns:p14="http://schemas.microsoft.com/office/powerpoint/2010/main" val="396978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75126711-C6CF-4B94-819A-3CAA02EA955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7532" r="14040" b="1"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74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E0F5557-FD5D-4CE2-8338-AE7F01EF5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ARC Sunshine Program Description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BC5729F-9993-4771-A86F-33B98B5FD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6137" y="2538919"/>
            <a:ext cx="4602152" cy="3557805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buFont typeface="Garamond" pitchFamily="18" charset="0"/>
              <a:buChar char="◦"/>
            </a:pPr>
            <a:r>
              <a:rPr lang="en-US" sz="1500" dirty="0"/>
              <a:t>ARC is committed to the reducing social isolation for seniors in the McLean County. </a:t>
            </a:r>
          </a:p>
          <a:p>
            <a:pPr indent="-182880">
              <a:lnSpc>
                <a:spcPct val="90000"/>
              </a:lnSpc>
              <a:buFont typeface="Garamond" pitchFamily="18" charset="0"/>
              <a:buChar char="◦"/>
            </a:pPr>
            <a:r>
              <a:rPr lang="en-US" sz="1500" dirty="0"/>
              <a:t>When a member is temporarily homebound due to a sickness, injury, or death in the family, the member can easily feel alone and disconnected from the ARC community.</a:t>
            </a:r>
          </a:p>
          <a:p>
            <a:pPr indent="-182880">
              <a:lnSpc>
                <a:spcPct val="90000"/>
              </a:lnSpc>
              <a:buFont typeface="Garamond" pitchFamily="18" charset="0"/>
              <a:buChar char="◦"/>
            </a:pPr>
            <a:r>
              <a:rPr lang="en-US" sz="1500" dirty="0"/>
              <a:t> The ARC Sunshine Program works to reduce the sense of isolation in homebound ARC members. It is a community building program designed to provide a home visit from other ARC members and a “goody basket” with variety of items to help the homebound member be comfortable during their absence, recovery, or grief from the loss of a partner.</a:t>
            </a:r>
          </a:p>
          <a:p>
            <a:pPr indent="-182880">
              <a:lnSpc>
                <a:spcPct val="90000"/>
              </a:lnSpc>
              <a:buFont typeface="Garamond" pitchFamily="18" charset="0"/>
              <a:buChar char="◦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038985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132C67F-F979-4C68-9153-C26DD3B9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US" dirty="0"/>
              <a:t>ARC SUNSHINE PROGRAM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94A84E-18B5-4B71-919D-35EBF421A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r>
              <a:rPr lang="en-US"/>
              <a:t>Friendly visit</a:t>
            </a:r>
          </a:p>
          <a:p>
            <a:r>
              <a:rPr lang="en-US"/>
              <a:t>Telephone reassurance</a:t>
            </a:r>
          </a:p>
          <a:p>
            <a:r>
              <a:rPr lang="en-US"/>
              <a:t>Birthday calls </a:t>
            </a:r>
          </a:p>
          <a:p>
            <a:r>
              <a:rPr lang="en-US"/>
              <a:t>Get well cards</a:t>
            </a:r>
          </a:p>
          <a:p>
            <a:r>
              <a:rPr lang="en-US"/>
              <a:t>Sympathy cards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C68D98-A0B4-463B-B5DC-1E928B01B2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39" r="-2" b="-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4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34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63" name="Rectangle 36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4" name="Rectangle 38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65" name="Rectangle 40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6" name="Group 42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 47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68" name="Rectangle 49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D46E86-60B0-4AB4-A569-BF596E8DD0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9" name="Rectangle 51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C134B1-EC48-467E-ABE5-D4364DB8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2091263"/>
            <a:ext cx="8652938" cy="2461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800" cap="all" spc="-100" dirty="0"/>
              <a:t>COVID-19 PANDEMIC</a:t>
            </a:r>
          </a:p>
        </p:txBody>
      </p:sp>
      <p:sp>
        <p:nvSpPr>
          <p:cNvPr id="70" name="Rectangle 53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353518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94166-2F5F-4F4C-954D-2FED3AEE1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SUNSHINE PROGAM PANDEMIC PIVOT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9EE3370-E903-4114-8188-59878C4CD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3127" y="2117381"/>
            <a:ext cx="4663440" cy="3749040"/>
          </a:xfrm>
        </p:spPr>
        <p:txBody>
          <a:bodyPr/>
          <a:lstStyle/>
          <a:p>
            <a:r>
              <a:rPr lang="en-US" b="1" dirty="0"/>
              <a:t>PRE-PANDEMIC</a:t>
            </a:r>
          </a:p>
          <a:p>
            <a:r>
              <a:rPr lang="en-US" dirty="0"/>
              <a:t>In-Person Programming</a:t>
            </a:r>
          </a:p>
          <a:p>
            <a:r>
              <a:rPr lang="en-US" dirty="0"/>
              <a:t>Friendly Visits</a:t>
            </a:r>
          </a:p>
          <a:p>
            <a:r>
              <a:rPr lang="en-US" dirty="0"/>
              <a:t>Telephone Reassurance</a:t>
            </a:r>
          </a:p>
          <a:p>
            <a:r>
              <a:rPr lang="en-US" dirty="0"/>
              <a:t>Birthday Calls</a:t>
            </a:r>
          </a:p>
          <a:p>
            <a:r>
              <a:rPr lang="en-US" dirty="0"/>
              <a:t>Sympathy/get well cards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803247-BE2F-4694-9B23-5ADE45DD3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24945" y="2117381"/>
            <a:ext cx="4663440" cy="3749040"/>
          </a:xfrm>
        </p:spPr>
        <p:txBody>
          <a:bodyPr/>
          <a:lstStyle/>
          <a:p>
            <a:r>
              <a:rPr lang="en-US" b="1" dirty="0"/>
              <a:t>PANDEMIC</a:t>
            </a:r>
          </a:p>
          <a:p>
            <a:r>
              <a:rPr lang="en-US" dirty="0"/>
              <a:t>Digital Programming</a:t>
            </a:r>
          </a:p>
          <a:p>
            <a:r>
              <a:rPr lang="en-US" dirty="0"/>
              <a:t>Zoom Friendly Visits </a:t>
            </a:r>
          </a:p>
          <a:p>
            <a:r>
              <a:rPr lang="en-US" dirty="0"/>
              <a:t>Telephone Reassurance Expanded</a:t>
            </a:r>
          </a:p>
          <a:p>
            <a:r>
              <a:rPr lang="en-US" dirty="0"/>
              <a:t>Birthday Calls</a:t>
            </a:r>
          </a:p>
          <a:p>
            <a:r>
              <a:rPr lang="en-US" dirty="0"/>
              <a:t>Increased Use of Technology (IL Care Connections, Echo Show, Web Cams, Chromebooks)</a:t>
            </a:r>
          </a:p>
          <a:p>
            <a:r>
              <a:rPr lang="en-US" dirty="0"/>
              <a:t>Sympathy/get well cards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BB63AE-B614-4390-9077-6AC9A1BD5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499" y="2117381"/>
            <a:ext cx="3740374" cy="280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19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994D6-EEFC-4C8B-9E54-8A6F1B168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PROGRAMMING</a:t>
            </a:r>
          </a:p>
        </p:txBody>
      </p:sp>
      <p:pic>
        <p:nvPicPr>
          <p:cNvPr id="6" name="Content Placeholder 5" descr="A picture containing person, wall, indoor, standing&#10;&#10;Description automatically generated">
            <a:extLst>
              <a:ext uri="{FF2B5EF4-FFF2-40B4-BE49-F238E27FC236}">
                <a16:creationId xmlns:a16="http://schemas.microsoft.com/office/drawing/2014/main" id="{16C041EB-20E5-46AF-B02F-CF6EF89FB2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50036" y="1782963"/>
            <a:ext cx="3845964" cy="4245603"/>
          </a:xfrm>
        </p:spPr>
      </p:pic>
      <p:pic>
        <p:nvPicPr>
          <p:cNvPr id="8" name="Content Placeholder 7" descr="A picture containing person, people&#10;&#10;Description automatically generated">
            <a:extLst>
              <a:ext uri="{FF2B5EF4-FFF2-40B4-BE49-F238E27FC236}">
                <a16:creationId xmlns:a16="http://schemas.microsoft.com/office/drawing/2014/main" id="{C6B28172-9877-4605-A6A0-B7C904F84B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138930" y="1782963"/>
            <a:ext cx="2690474" cy="2017856"/>
          </a:xfrm>
        </p:spPr>
      </p:pic>
      <p:pic>
        <p:nvPicPr>
          <p:cNvPr id="10" name="Picture 9" descr="A picture containing text, tree, person, person&#10;&#10;Description automatically generated">
            <a:extLst>
              <a:ext uri="{FF2B5EF4-FFF2-40B4-BE49-F238E27FC236}">
                <a16:creationId xmlns:a16="http://schemas.microsoft.com/office/drawing/2014/main" id="{9919BA88-68E9-43FE-BD48-FA3F6B4C0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7138930" y="4010710"/>
            <a:ext cx="2690476" cy="201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00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E7BAC0-6109-4818-A61B-F9AB1B970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89" y="701318"/>
            <a:ext cx="9907222" cy="557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19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1280EB-E460-4A89-8CA3-B339B2A18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88" y="748145"/>
            <a:ext cx="9719576" cy="546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603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E66B51BB244D4DAE8C3CB24F0AA5D5" ma:contentTypeVersion="12" ma:contentTypeDescription="Create a new document." ma:contentTypeScope="" ma:versionID="922842b1d77b8d025d7c7bb4a41a7e15">
  <xsd:schema xmlns:xsd="http://www.w3.org/2001/XMLSchema" xmlns:xs="http://www.w3.org/2001/XMLSchema" xmlns:p="http://schemas.microsoft.com/office/2006/metadata/properties" xmlns:ns2="cb188a67-1e89-4928-9122-6287cb4e33a5" xmlns:ns3="684369d7-9e69-443e-9293-e3199a011d89" targetNamespace="http://schemas.microsoft.com/office/2006/metadata/properties" ma:root="true" ma:fieldsID="54b35b72f33ed011ad6a2a354bc93c82" ns2:_="" ns3:_="">
    <xsd:import namespace="cb188a67-1e89-4928-9122-6287cb4e33a5"/>
    <xsd:import namespace="684369d7-9e69-443e-9293-e3199a011d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188a67-1e89-4928-9122-6287cb4e33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4369d7-9e69-443e-9293-e3199a011d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cb188a67-1e89-4928-9122-6287cb4e33a5" xsi:nil="true"/>
  </documentManagement>
</p:properties>
</file>

<file path=customXml/itemProps1.xml><?xml version="1.0" encoding="utf-8"?>
<ds:datastoreItem xmlns:ds="http://schemas.openxmlformats.org/officeDocument/2006/customXml" ds:itemID="{6F564DF2-2E99-4813-A72C-E09F8E719D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188a67-1e89-4928-9122-6287cb4e33a5"/>
    <ds:schemaRef ds:uri="684369d7-9e69-443e-9293-e3199a011d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9927E4-E194-47BE-91C2-B87D50CF51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92E9E5-79AF-4029-8FCA-9C327D54FD8F}">
  <ds:schemaRefs>
    <ds:schemaRef ds:uri="http://schemas.microsoft.com/office/2006/metadata/properties"/>
    <ds:schemaRef ds:uri="http://schemas.microsoft.com/office/infopath/2007/PartnerControls"/>
    <ds:schemaRef ds:uri="cb188a67-1e89-4928-9122-6287cb4e33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5775</TotalTime>
  <Words>1135</Words>
  <Application>Microsoft Office PowerPoint</Application>
  <PresentationFormat>Widescreen</PresentationFormat>
  <Paragraphs>100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Avenir Next LT Pro</vt:lpstr>
      <vt:lpstr>Avenir Next LT Pro Light</vt:lpstr>
      <vt:lpstr>Calibri</vt:lpstr>
      <vt:lpstr>Garamond</vt:lpstr>
      <vt:lpstr>SavonVTI</vt:lpstr>
      <vt:lpstr>SUNSHINE PROGRAM</vt:lpstr>
      <vt:lpstr> Normal Township ARC</vt:lpstr>
      <vt:lpstr>ARC Sunshine Program Description</vt:lpstr>
      <vt:lpstr>ARC SUNSHINE PROGRAM</vt:lpstr>
      <vt:lpstr>COVID-19 PANDEMIC</vt:lpstr>
      <vt:lpstr>SUNSHINE PROGAM PANDEMIC PIVOT</vt:lpstr>
      <vt:lpstr>DIGITAL PROGRAMMING</vt:lpstr>
      <vt:lpstr>PowerPoint Presentation</vt:lpstr>
      <vt:lpstr>PowerPoint Presentation</vt:lpstr>
      <vt:lpstr>COMBATING SOCIAL ISOLATION DURING A PANDEMIC…</vt:lpstr>
      <vt:lpstr>NEXT STEPS….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SUNSHINE PROGRAM</dc:title>
  <dc:creator>Rick Lewis</dc:creator>
  <cp:lastModifiedBy>Lauren Laine</cp:lastModifiedBy>
  <cp:revision>2</cp:revision>
  <dcterms:created xsi:type="dcterms:W3CDTF">2021-10-28T13:41:30Z</dcterms:created>
  <dcterms:modified xsi:type="dcterms:W3CDTF">2021-11-02T19:36:40Z</dcterms:modified>
</cp:coreProperties>
</file>