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59"/>
  </p:notesMasterIdLst>
  <p:handoutMasterIdLst>
    <p:handoutMasterId r:id="rId60"/>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7" d="100"/>
          <a:sy n="117" d="100"/>
        </p:scale>
        <p:origin x="120" y="450"/>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1/17/2017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17,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6872"/>
                    </a14:imgEffect>
                    <a14:imgEffect>
                      <a14:saturation sat="108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a:bodyPr>
          <a:lstStyle/>
          <a:p>
            <a:r>
              <a:t>FY 2016 POMP Congregate Meals Survey</a:t>
            </a:r>
          </a:p>
        </p:txBody>
      </p:sp>
      <p:sp>
        <p:nvSpPr>
          <p:cNvPr id="3" name="Text Placeholder 2"/>
          <p:cNvSpPr>
            <a:spLocks noGrp="1"/>
          </p:cNvSpPr>
          <p:nvPr>
            <p:ph type="body" sz="quarter" idx="12"/>
          </p:nvPr>
        </p:nvSpPr>
        <p:spPr/>
        <p:txBody>
          <a:bodyPr/>
          <a:lstStyle/>
          <a:p>
            <a:r>
              <a:t>Tuesday, January 17,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When you eat at the senior center or meal site, do you usually eat the fruit when it is provided?</a:t>
            </a:r>
          </a:p>
        </p:txBody>
      </p:sp>
      <p:sp>
        <p:nvSpPr>
          <p:cNvPr id="3" name="Content Placeholder 2"/>
          <p:cNvSpPr>
            <a:spLocks noGrp="1"/>
          </p:cNvSpPr>
          <p:nvPr>
            <p:ph idx="1"/>
          </p:nvPr>
        </p:nvSpPr>
        <p:spPr/>
        <p:txBody>
          <a:bodyPr/>
          <a:lstStyle/>
          <a:p>
            <a:r>
              <a:t>Answered: 578    Skipped: 25</a:t>
            </a:r>
          </a:p>
        </p:txBody>
      </p:sp>
      <p:pic>
        <p:nvPicPr>
          <p:cNvPr id="4" name="Picture 3" descr="chart860619600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When you eat at the senior center or meal site, do you usually eat the fruit when it is provided?</a:t>
            </a:r>
          </a:p>
        </p:txBody>
      </p:sp>
      <p:sp>
        <p:nvSpPr>
          <p:cNvPr id="3" name="Content Placeholder 2"/>
          <p:cNvSpPr>
            <a:spLocks noGrp="1"/>
          </p:cNvSpPr>
          <p:nvPr>
            <p:ph idx="1"/>
          </p:nvPr>
        </p:nvSpPr>
        <p:spPr/>
        <p:txBody>
          <a:bodyPr/>
          <a:lstStyle/>
          <a:p>
            <a:r>
              <a:t>Answered: 578    Skipped: 25</a:t>
            </a:r>
          </a:p>
        </p:txBody>
      </p:sp>
      <p:pic>
        <p:nvPicPr>
          <p:cNvPr id="4" name="Picture 3" descr="table8606196000.png"/>
          <p:cNvPicPr>
            <a:picLocks noChangeAspect="1"/>
          </p:cNvPicPr>
          <p:nvPr/>
        </p:nvPicPr>
        <p:blipFill>
          <a:blip r:embed="rId2"/>
          <a:stretch>
            <a:fillRect/>
          </a:stretch>
        </p:blipFill>
        <p:spPr>
          <a:xfrm>
            <a:off x="1049658" y="1498491"/>
            <a:ext cx="5388428" cy="13244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When you eat at the senior center or meal site, do you usually eat the vegetables that are provided?</a:t>
            </a:r>
          </a:p>
        </p:txBody>
      </p:sp>
      <p:sp>
        <p:nvSpPr>
          <p:cNvPr id="3" name="Content Placeholder 2"/>
          <p:cNvSpPr>
            <a:spLocks noGrp="1"/>
          </p:cNvSpPr>
          <p:nvPr>
            <p:ph idx="1"/>
          </p:nvPr>
        </p:nvSpPr>
        <p:spPr/>
        <p:txBody>
          <a:bodyPr/>
          <a:lstStyle/>
          <a:p>
            <a:r>
              <a:t>Answered: 573    Skipped: 30</a:t>
            </a:r>
          </a:p>
        </p:txBody>
      </p:sp>
      <p:pic>
        <p:nvPicPr>
          <p:cNvPr id="4" name="Picture 3" descr="chart860620234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When you eat at the senior center or meal site, do you usually eat the vegetables that are provided?</a:t>
            </a:r>
          </a:p>
        </p:txBody>
      </p:sp>
      <p:sp>
        <p:nvSpPr>
          <p:cNvPr id="3" name="Content Placeholder 2"/>
          <p:cNvSpPr>
            <a:spLocks noGrp="1"/>
          </p:cNvSpPr>
          <p:nvPr>
            <p:ph idx="1"/>
          </p:nvPr>
        </p:nvSpPr>
        <p:spPr/>
        <p:txBody>
          <a:bodyPr/>
          <a:lstStyle/>
          <a:p>
            <a:r>
              <a:t>Answered: 573    Skipped: 30</a:t>
            </a:r>
          </a:p>
        </p:txBody>
      </p:sp>
      <p:pic>
        <p:nvPicPr>
          <p:cNvPr id="4" name="Picture 3" descr="table8606202340.png"/>
          <p:cNvPicPr>
            <a:picLocks noChangeAspect="1"/>
          </p:cNvPicPr>
          <p:nvPr/>
        </p:nvPicPr>
        <p:blipFill>
          <a:blip r:embed="rId2"/>
          <a:stretch>
            <a:fillRect/>
          </a:stretch>
        </p:blipFill>
        <p:spPr>
          <a:xfrm>
            <a:off x="1049658" y="1498491"/>
            <a:ext cx="5388428" cy="13244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When you eat at the senior center or meal site, do you usually eat or drink the milk, cheese, yogurt, or soy milk, soy cheese, or soy yogurt that are provided?</a:t>
            </a:r>
          </a:p>
        </p:txBody>
      </p:sp>
      <p:sp>
        <p:nvSpPr>
          <p:cNvPr id="3" name="Content Placeholder 2"/>
          <p:cNvSpPr>
            <a:spLocks noGrp="1"/>
          </p:cNvSpPr>
          <p:nvPr>
            <p:ph idx="1"/>
          </p:nvPr>
        </p:nvSpPr>
        <p:spPr/>
        <p:txBody>
          <a:bodyPr/>
          <a:lstStyle/>
          <a:p>
            <a:r>
              <a:t>Answered: 571    Skipped: 32</a:t>
            </a:r>
          </a:p>
        </p:txBody>
      </p:sp>
      <p:pic>
        <p:nvPicPr>
          <p:cNvPr id="4" name="Picture 3" descr="chart860621231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When you eat at the senior center or meal site, do you usually eat or drink the milk, cheese, yogurt, or soy milk, soy cheese, or soy yogurt that are provided?</a:t>
            </a:r>
          </a:p>
        </p:txBody>
      </p:sp>
      <p:sp>
        <p:nvSpPr>
          <p:cNvPr id="3" name="Content Placeholder 2"/>
          <p:cNvSpPr>
            <a:spLocks noGrp="1"/>
          </p:cNvSpPr>
          <p:nvPr>
            <p:ph idx="1"/>
          </p:nvPr>
        </p:nvSpPr>
        <p:spPr/>
        <p:txBody>
          <a:bodyPr/>
          <a:lstStyle/>
          <a:p>
            <a:r>
              <a:t>Answered: 571    Skipped: 32</a:t>
            </a:r>
          </a:p>
        </p:txBody>
      </p:sp>
      <p:pic>
        <p:nvPicPr>
          <p:cNvPr id="4" name="Picture 3" descr="table8606212310.png"/>
          <p:cNvPicPr>
            <a:picLocks noChangeAspect="1"/>
          </p:cNvPicPr>
          <p:nvPr/>
        </p:nvPicPr>
        <p:blipFill>
          <a:blip r:embed="rId2"/>
          <a:stretch>
            <a:fillRect/>
          </a:stretch>
        </p:blipFill>
        <p:spPr>
          <a:xfrm>
            <a:off x="1049658" y="1498491"/>
            <a:ext cx="5388428" cy="13244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When you eat at the senior center or meal site, do you usually eat the  beans, nuts, eggs, or tofu when they are provided?</a:t>
            </a:r>
          </a:p>
        </p:txBody>
      </p:sp>
      <p:sp>
        <p:nvSpPr>
          <p:cNvPr id="3" name="Content Placeholder 2"/>
          <p:cNvSpPr>
            <a:spLocks noGrp="1"/>
          </p:cNvSpPr>
          <p:nvPr>
            <p:ph idx="1"/>
          </p:nvPr>
        </p:nvSpPr>
        <p:spPr/>
        <p:txBody>
          <a:bodyPr/>
          <a:lstStyle/>
          <a:p>
            <a:r>
              <a:t>Answered: 573    Skipped: 30</a:t>
            </a:r>
          </a:p>
        </p:txBody>
      </p:sp>
      <p:pic>
        <p:nvPicPr>
          <p:cNvPr id="4" name="Picture 3" descr="chart860621870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When you eat at the senior center or meal site, do you usually eat the  beans, nuts, eggs, or tofu when they are provided?</a:t>
            </a:r>
          </a:p>
        </p:txBody>
      </p:sp>
      <p:sp>
        <p:nvSpPr>
          <p:cNvPr id="3" name="Content Placeholder 2"/>
          <p:cNvSpPr>
            <a:spLocks noGrp="1"/>
          </p:cNvSpPr>
          <p:nvPr>
            <p:ph idx="1"/>
          </p:nvPr>
        </p:nvSpPr>
        <p:spPr/>
        <p:txBody>
          <a:bodyPr/>
          <a:lstStyle/>
          <a:p>
            <a:r>
              <a:t>Answered: 573    Skipped: 30</a:t>
            </a:r>
          </a:p>
        </p:txBody>
      </p:sp>
      <p:pic>
        <p:nvPicPr>
          <p:cNvPr id="4" name="Picture 3" descr="table8606218700.png"/>
          <p:cNvPicPr>
            <a:picLocks noChangeAspect="1"/>
          </p:cNvPicPr>
          <p:nvPr/>
        </p:nvPicPr>
        <p:blipFill>
          <a:blip r:embed="rId2"/>
          <a:stretch>
            <a:fillRect/>
          </a:stretch>
        </p:blipFill>
        <p:spPr>
          <a:xfrm>
            <a:off x="1049658" y="1498491"/>
            <a:ext cx="5388428" cy="13244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When you eat at the senior center or meal site, do you usually eat the meat, turkey, chicken, or fish that is provided?</a:t>
            </a:r>
          </a:p>
        </p:txBody>
      </p:sp>
      <p:sp>
        <p:nvSpPr>
          <p:cNvPr id="3" name="Content Placeholder 2"/>
          <p:cNvSpPr>
            <a:spLocks noGrp="1"/>
          </p:cNvSpPr>
          <p:nvPr>
            <p:ph idx="1"/>
          </p:nvPr>
        </p:nvSpPr>
        <p:spPr/>
        <p:txBody>
          <a:bodyPr/>
          <a:lstStyle/>
          <a:p>
            <a:r>
              <a:t>Answered: 578    Skipped: 25</a:t>
            </a:r>
          </a:p>
        </p:txBody>
      </p:sp>
      <p:pic>
        <p:nvPicPr>
          <p:cNvPr id="4" name="Picture 3" descr="chart860622796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When you eat at the senior center or meal site, do you usually eat the meat, turkey, chicken, or fish that is provided?</a:t>
            </a:r>
          </a:p>
        </p:txBody>
      </p:sp>
      <p:sp>
        <p:nvSpPr>
          <p:cNvPr id="3" name="Content Placeholder 2"/>
          <p:cNvSpPr>
            <a:spLocks noGrp="1"/>
          </p:cNvSpPr>
          <p:nvPr>
            <p:ph idx="1"/>
          </p:nvPr>
        </p:nvSpPr>
        <p:spPr/>
        <p:txBody>
          <a:bodyPr/>
          <a:lstStyle/>
          <a:p>
            <a:r>
              <a:t>Answered: 578    Skipped: 25</a:t>
            </a:r>
          </a:p>
        </p:txBody>
      </p:sp>
      <p:pic>
        <p:nvPicPr>
          <p:cNvPr id="4" name="Picture 3" descr="table8606227960.png"/>
          <p:cNvPicPr>
            <a:picLocks noChangeAspect="1"/>
          </p:cNvPicPr>
          <p:nvPr/>
        </p:nvPicPr>
        <p:blipFill>
          <a:blip r:embed="rId2"/>
          <a:stretch>
            <a:fillRect/>
          </a:stretch>
        </p:blipFill>
        <p:spPr>
          <a:xfrm>
            <a:off x="1049658" y="1498491"/>
            <a:ext cx="5388428" cy="13244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When was the last time you ate at the senior center or meal site?</a:t>
            </a:r>
          </a:p>
        </p:txBody>
      </p:sp>
      <p:sp>
        <p:nvSpPr>
          <p:cNvPr id="3" name="Content Placeholder 2"/>
          <p:cNvSpPr>
            <a:spLocks noGrp="1"/>
          </p:cNvSpPr>
          <p:nvPr>
            <p:ph idx="1"/>
          </p:nvPr>
        </p:nvSpPr>
        <p:spPr/>
        <p:txBody>
          <a:bodyPr/>
          <a:lstStyle/>
          <a:p>
            <a:r>
              <a:t>Answered: 601    Skipped: 2</a:t>
            </a:r>
          </a:p>
        </p:txBody>
      </p:sp>
      <p:pic>
        <p:nvPicPr>
          <p:cNvPr id="4" name="Picture 3" descr="chart860611575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When you eat at the senior center or meal site, do you usually eat the bread, rice, pasta, or noodles that are provided?</a:t>
            </a:r>
          </a:p>
        </p:txBody>
      </p:sp>
      <p:sp>
        <p:nvSpPr>
          <p:cNvPr id="3" name="Content Placeholder 2"/>
          <p:cNvSpPr>
            <a:spLocks noGrp="1"/>
          </p:cNvSpPr>
          <p:nvPr>
            <p:ph idx="1"/>
          </p:nvPr>
        </p:nvSpPr>
        <p:spPr/>
        <p:txBody>
          <a:bodyPr/>
          <a:lstStyle/>
          <a:p>
            <a:r>
              <a:t>Answered: 568    Skipped: 35</a:t>
            </a:r>
          </a:p>
        </p:txBody>
      </p:sp>
      <p:pic>
        <p:nvPicPr>
          <p:cNvPr id="4" name="Picture 3" descr="chart860623569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When you eat at the senior center or meal site, do you usually eat the bread, rice, pasta, or noodles that are provided?</a:t>
            </a:r>
          </a:p>
        </p:txBody>
      </p:sp>
      <p:sp>
        <p:nvSpPr>
          <p:cNvPr id="3" name="Content Placeholder 2"/>
          <p:cNvSpPr>
            <a:spLocks noGrp="1"/>
          </p:cNvSpPr>
          <p:nvPr>
            <p:ph idx="1"/>
          </p:nvPr>
        </p:nvSpPr>
        <p:spPr/>
        <p:txBody>
          <a:bodyPr/>
          <a:lstStyle/>
          <a:p>
            <a:r>
              <a:t>Answered: 568    Skipped: 35</a:t>
            </a:r>
          </a:p>
        </p:txBody>
      </p:sp>
      <p:pic>
        <p:nvPicPr>
          <p:cNvPr id="4" name="Picture 3" descr="table8606235690.png"/>
          <p:cNvPicPr>
            <a:picLocks noChangeAspect="1"/>
          </p:cNvPicPr>
          <p:nvPr/>
        </p:nvPicPr>
        <p:blipFill>
          <a:blip r:embed="rId2"/>
          <a:stretch>
            <a:fillRect/>
          </a:stretch>
        </p:blipFill>
        <p:spPr>
          <a:xfrm>
            <a:off x="1049658" y="1498491"/>
            <a:ext cx="5388428" cy="13244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Overall, how would you rate the meal program?</a:t>
            </a:r>
          </a:p>
        </p:txBody>
      </p:sp>
      <p:sp>
        <p:nvSpPr>
          <p:cNvPr id="3" name="Content Placeholder 2"/>
          <p:cNvSpPr>
            <a:spLocks noGrp="1"/>
          </p:cNvSpPr>
          <p:nvPr>
            <p:ph idx="1"/>
          </p:nvPr>
        </p:nvSpPr>
        <p:spPr/>
        <p:txBody>
          <a:bodyPr/>
          <a:lstStyle/>
          <a:p>
            <a:r>
              <a:t>Answered: 568    Skipped: 35</a:t>
            </a:r>
          </a:p>
        </p:txBody>
      </p:sp>
      <p:pic>
        <p:nvPicPr>
          <p:cNvPr id="4" name="Picture 3" descr="chart860624579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Overall, how would you rate the meal program?</a:t>
            </a:r>
          </a:p>
        </p:txBody>
      </p:sp>
      <p:sp>
        <p:nvSpPr>
          <p:cNvPr id="3" name="Content Placeholder 2"/>
          <p:cNvSpPr>
            <a:spLocks noGrp="1"/>
          </p:cNvSpPr>
          <p:nvPr>
            <p:ph idx="1"/>
          </p:nvPr>
        </p:nvSpPr>
        <p:spPr/>
        <p:txBody>
          <a:bodyPr/>
          <a:lstStyle/>
          <a:p>
            <a:r>
              <a:t>Answered: 568    Skipped: 35</a:t>
            </a:r>
          </a:p>
        </p:txBody>
      </p:sp>
      <p:pic>
        <p:nvPicPr>
          <p:cNvPr id="4" name="Picture 3" descr="table86062457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Think about the foods that you receive from the meal program. Please tell us, how often are you satisfied...</a:t>
            </a:r>
          </a:p>
        </p:txBody>
      </p:sp>
      <p:sp>
        <p:nvSpPr>
          <p:cNvPr id="3" name="Content Placeholder 2"/>
          <p:cNvSpPr>
            <a:spLocks noGrp="1"/>
          </p:cNvSpPr>
          <p:nvPr>
            <p:ph idx="1"/>
          </p:nvPr>
        </p:nvSpPr>
        <p:spPr/>
        <p:txBody>
          <a:bodyPr/>
          <a:lstStyle/>
          <a:p>
            <a:r>
              <a:t>Answered: 572    Skipped: 31</a:t>
            </a:r>
          </a:p>
        </p:txBody>
      </p:sp>
      <p:pic>
        <p:nvPicPr>
          <p:cNvPr id="4" name="Picture 3" descr="chart8606283220.png"/>
          <p:cNvPicPr>
            <a:picLocks noChangeAspect="1"/>
          </p:cNvPicPr>
          <p:nvPr/>
        </p:nvPicPr>
        <p:blipFill>
          <a:blip r:embed="rId2"/>
          <a:stretch>
            <a:fillRect/>
          </a:stretch>
        </p:blipFill>
        <p:spPr>
          <a:xfrm>
            <a:off x="1049658" y="1498491"/>
            <a:ext cx="5388428" cy="371928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Think about the foods that you receive from the meal program. Please tell us, how often are you satisfied...</a:t>
            </a:r>
          </a:p>
        </p:txBody>
      </p:sp>
      <p:sp>
        <p:nvSpPr>
          <p:cNvPr id="3" name="Content Placeholder 2"/>
          <p:cNvSpPr>
            <a:spLocks noGrp="1"/>
          </p:cNvSpPr>
          <p:nvPr>
            <p:ph idx="1"/>
          </p:nvPr>
        </p:nvSpPr>
        <p:spPr/>
        <p:txBody>
          <a:bodyPr/>
          <a:lstStyle/>
          <a:p>
            <a:r>
              <a:t>Answered: 572    Skipped: 31</a:t>
            </a:r>
          </a:p>
        </p:txBody>
      </p:sp>
      <p:pic>
        <p:nvPicPr>
          <p:cNvPr id="4" name="Picture 3" descr="table8606283220.png"/>
          <p:cNvPicPr>
            <a:picLocks noChangeAspect="1"/>
          </p:cNvPicPr>
          <p:nvPr/>
        </p:nvPicPr>
        <p:blipFill>
          <a:blip r:embed="rId2"/>
          <a:stretch>
            <a:fillRect/>
          </a:stretch>
        </p:blipFill>
        <p:spPr>
          <a:xfrm>
            <a:off x="1049658" y="1498491"/>
            <a:ext cx="5388428" cy="283028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Q13: Please answer the following questions about the meal program. Do services received at the meal program help you to...</a:t>
            </a:r>
          </a:p>
        </p:txBody>
      </p:sp>
      <p:sp>
        <p:nvSpPr>
          <p:cNvPr id="3" name="Content Placeholder 2"/>
          <p:cNvSpPr>
            <a:spLocks noGrp="1"/>
          </p:cNvSpPr>
          <p:nvPr>
            <p:ph idx="1"/>
          </p:nvPr>
        </p:nvSpPr>
        <p:spPr/>
        <p:txBody>
          <a:bodyPr/>
          <a:lstStyle/>
          <a:p>
            <a:r>
              <a:t>Answered: 550    Skipped: 53</a:t>
            </a:r>
          </a:p>
        </p:txBody>
      </p:sp>
      <p:pic>
        <p:nvPicPr>
          <p:cNvPr id="4" name="Picture 3" descr="chart8606306900.png"/>
          <p:cNvPicPr>
            <a:picLocks noChangeAspect="1"/>
          </p:cNvPicPr>
          <p:nvPr/>
        </p:nvPicPr>
        <p:blipFill>
          <a:blip r:embed="rId2"/>
          <a:stretch>
            <a:fillRect/>
          </a:stretch>
        </p:blipFill>
        <p:spPr>
          <a:xfrm>
            <a:off x="1049658" y="1498491"/>
            <a:ext cx="5388428" cy="371928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Q13: Please answer the following questions about the meal program. Do services received at the meal program help you to...</a:t>
            </a:r>
          </a:p>
        </p:txBody>
      </p:sp>
      <p:sp>
        <p:nvSpPr>
          <p:cNvPr id="3" name="Content Placeholder 2"/>
          <p:cNvSpPr>
            <a:spLocks noGrp="1"/>
          </p:cNvSpPr>
          <p:nvPr>
            <p:ph idx="1"/>
          </p:nvPr>
        </p:nvSpPr>
        <p:spPr/>
        <p:txBody>
          <a:bodyPr/>
          <a:lstStyle/>
          <a:p>
            <a:r>
              <a:t>Answered: 550    Skipped: 53</a:t>
            </a:r>
          </a:p>
        </p:txBody>
      </p:sp>
      <p:pic>
        <p:nvPicPr>
          <p:cNvPr id="4" name="Picture 3" descr="table8606306900.png"/>
          <p:cNvPicPr>
            <a:picLocks noChangeAspect="1"/>
          </p:cNvPicPr>
          <p:nvPr/>
        </p:nvPicPr>
        <p:blipFill>
          <a:blip r:embed="rId2"/>
          <a:stretch>
            <a:fillRect/>
          </a:stretch>
        </p:blipFill>
        <p:spPr>
          <a:xfrm>
            <a:off x="1049658" y="1498491"/>
            <a:ext cx="5388428" cy="256721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Do you like the meals you get from the meal program?</a:t>
            </a:r>
          </a:p>
        </p:txBody>
      </p:sp>
      <p:sp>
        <p:nvSpPr>
          <p:cNvPr id="3" name="Content Placeholder 2"/>
          <p:cNvSpPr>
            <a:spLocks noGrp="1"/>
          </p:cNvSpPr>
          <p:nvPr>
            <p:ph idx="1"/>
          </p:nvPr>
        </p:nvSpPr>
        <p:spPr/>
        <p:txBody>
          <a:bodyPr/>
          <a:lstStyle/>
          <a:p>
            <a:r>
              <a:t>Answered: 555    Skipped: 48</a:t>
            </a:r>
          </a:p>
        </p:txBody>
      </p:sp>
      <p:pic>
        <p:nvPicPr>
          <p:cNvPr id="4" name="Picture 3" descr="chart860631174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Do you like the meals you get from the meal program?</a:t>
            </a:r>
          </a:p>
        </p:txBody>
      </p:sp>
      <p:sp>
        <p:nvSpPr>
          <p:cNvPr id="3" name="Content Placeholder 2"/>
          <p:cNvSpPr>
            <a:spLocks noGrp="1"/>
          </p:cNvSpPr>
          <p:nvPr>
            <p:ph idx="1"/>
          </p:nvPr>
        </p:nvSpPr>
        <p:spPr/>
        <p:txBody>
          <a:bodyPr/>
          <a:lstStyle/>
          <a:p>
            <a:r>
              <a:t>Answered: 555    Skipped: 48</a:t>
            </a:r>
          </a:p>
        </p:txBody>
      </p:sp>
      <p:pic>
        <p:nvPicPr>
          <p:cNvPr id="4" name="Picture 3" descr="table860631174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When was the last time you ate at the senior center or meal site?</a:t>
            </a:r>
          </a:p>
        </p:txBody>
      </p:sp>
      <p:sp>
        <p:nvSpPr>
          <p:cNvPr id="3" name="Content Placeholder 2"/>
          <p:cNvSpPr>
            <a:spLocks noGrp="1"/>
          </p:cNvSpPr>
          <p:nvPr>
            <p:ph idx="1"/>
          </p:nvPr>
        </p:nvSpPr>
        <p:spPr/>
        <p:txBody>
          <a:bodyPr/>
          <a:lstStyle/>
          <a:p>
            <a:r>
              <a:t>Answered: 601    Skipped: 2</a:t>
            </a:r>
          </a:p>
        </p:txBody>
      </p:sp>
      <p:pic>
        <p:nvPicPr>
          <p:cNvPr id="4" name="Picture 3" descr="table860611575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Would you recommend the meal program to a friend?</a:t>
            </a:r>
          </a:p>
        </p:txBody>
      </p:sp>
      <p:sp>
        <p:nvSpPr>
          <p:cNvPr id="3" name="Content Placeholder 2"/>
          <p:cNvSpPr>
            <a:spLocks noGrp="1"/>
          </p:cNvSpPr>
          <p:nvPr>
            <p:ph idx="1"/>
          </p:nvPr>
        </p:nvSpPr>
        <p:spPr/>
        <p:txBody>
          <a:bodyPr/>
          <a:lstStyle/>
          <a:p>
            <a:r>
              <a:t>Answered: 564    Skipped: 39</a:t>
            </a:r>
          </a:p>
        </p:txBody>
      </p:sp>
      <p:pic>
        <p:nvPicPr>
          <p:cNvPr id="4" name="Picture 3" descr="chart860631445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Would you recommend the meal program to a friend?</a:t>
            </a:r>
          </a:p>
        </p:txBody>
      </p:sp>
      <p:sp>
        <p:nvSpPr>
          <p:cNvPr id="3" name="Content Placeholder 2"/>
          <p:cNvSpPr>
            <a:spLocks noGrp="1"/>
          </p:cNvSpPr>
          <p:nvPr>
            <p:ph idx="1"/>
          </p:nvPr>
        </p:nvSpPr>
        <p:spPr/>
        <p:txBody>
          <a:bodyPr/>
          <a:lstStyle/>
          <a:p>
            <a:r>
              <a:t>Answered: 564    Skipped: 39</a:t>
            </a:r>
          </a:p>
        </p:txBody>
      </p:sp>
      <p:pic>
        <p:nvPicPr>
          <p:cNvPr id="4" name="Picture 3" descr="table86063144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As a result of attending the meal program, do you have a better idea of where to get information about other services?</a:t>
            </a:r>
          </a:p>
        </p:txBody>
      </p:sp>
      <p:sp>
        <p:nvSpPr>
          <p:cNvPr id="3" name="Content Placeholder 2"/>
          <p:cNvSpPr>
            <a:spLocks noGrp="1"/>
          </p:cNvSpPr>
          <p:nvPr>
            <p:ph idx="1"/>
          </p:nvPr>
        </p:nvSpPr>
        <p:spPr/>
        <p:txBody>
          <a:bodyPr/>
          <a:lstStyle/>
          <a:p>
            <a:r>
              <a:t>Answered: 535    Skipped: 68</a:t>
            </a:r>
          </a:p>
        </p:txBody>
      </p:sp>
      <p:pic>
        <p:nvPicPr>
          <p:cNvPr id="4" name="Picture 3" descr="chart86063208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As a result of attending the meal program, do you have a better idea of where to get information about other services?</a:t>
            </a:r>
          </a:p>
        </p:txBody>
      </p:sp>
      <p:sp>
        <p:nvSpPr>
          <p:cNvPr id="3" name="Content Placeholder 2"/>
          <p:cNvSpPr>
            <a:spLocks noGrp="1"/>
          </p:cNvSpPr>
          <p:nvPr>
            <p:ph idx="1"/>
          </p:nvPr>
        </p:nvSpPr>
        <p:spPr/>
        <p:txBody>
          <a:bodyPr/>
          <a:lstStyle/>
          <a:p>
            <a:r>
              <a:t>Answered: 535    Skipped: 68</a:t>
            </a:r>
          </a:p>
        </p:txBody>
      </p:sp>
      <p:pic>
        <p:nvPicPr>
          <p:cNvPr id="4" name="Picture 3" descr="table860632083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While you are at the meal program, do you learn about food safety tips for cooking and storing food?</a:t>
            </a:r>
          </a:p>
        </p:txBody>
      </p:sp>
      <p:sp>
        <p:nvSpPr>
          <p:cNvPr id="3" name="Content Placeholder 2"/>
          <p:cNvSpPr>
            <a:spLocks noGrp="1"/>
          </p:cNvSpPr>
          <p:nvPr>
            <p:ph idx="1"/>
          </p:nvPr>
        </p:nvSpPr>
        <p:spPr/>
        <p:txBody>
          <a:bodyPr/>
          <a:lstStyle/>
          <a:p>
            <a:r>
              <a:t>Answered: 530    Skipped: 73</a:t>
            </a:r>
          </a:p>
        </p:txBody>
      </p:sp>
      <p:pic>
        <p:nvPicPr>
          <p:cNvPr id="4" name="Picture 3" descr="chart860632607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While you are at the meal program, do you learn about food safety tips for cooking and storing food?</a:t>
            </a:r>
          </a:p>
        </p:txBody>
      </p:sp>
      <p:sp>
        <p:nvSpPr>
          <p:cNvPr id="3" name="Content Placeholder 2"/>
          <p:cNvSpPr>
            <a:spLocks noGrp="1"/>
          </p:cNvSpPr>
          <p:nvPr>
            <p:ph idx="1"/>
          </p:nvPr>
        </p:nvSpPr>
        <p:spPr/>
        <p:txBody>
          <a:bodyPr/>
          <a:lstStyle/>
          <a:p>
            <a:r>
              <a:t>Answered: 530    Skipped: 73</a:t>
            </a:r>
          </a:p>
        </p:txBody>
      </p:sp>
      <p:pic>
        <p:nvPicPr>
          <p:cNvPr id="4" name="Picture 3" descr="table860632607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As a result of your participation in the meal program, do you feel that you make more healthful and nutritious choices?</a:t>
            </a:r>
          </a:p>
        </p:txBody>
      </p:sp>
      <p:sp>
        <p:nvSpPr>
          <p:cNvPr id="3" name="Content Placeholder 2"/>
          <p:cNvSpPr>
            <a:spLocks noGrp="1"/>
          </p:cNvSpPr>
          <p:nvPr>
            <p:ph idx="1"/>
          </p:nvPr>
        </p:nvSpPr>
        <p:spPr/>
        <p:txBody>
          <a:bodyPr/>
          <a:lstStyle/>
          <a:p>
            <a:r>
              <a:t>Answered: 554    Skipped: 49</a:t>
            </a:r>
          </a:p>
        </p:txBody>
      </p:sp>
      <p:pic>
        <p:nvPicPr>
          <p:cNvPr id="4" name="Picture 3" descr="chart860633158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As a result of your participation in the meal program, do you feel that you make more healthful and nutritious choices?</a:t>
            </a:r>
          </a:p>
        </p:txBody>
      </p:sp>
      <p:sp>
        <p:nvSpPr>
          <p:cNvPr id="3" name="Content Placeholder 2"/>
          <p:cNvSpPr>
            <a:spLocks noGrp="1"/>
          </p:cNvSpPr>
          <p:nvPr>
            <p:ph idx="1"/>
          </p:nvPr>
        </p:nvSpPr>
        <p:spPr/>
        <p:txBody>
          <a:bodyPr/>
          <a:lstStyle/>
          <a:p>
            <a:r>
              <a:t>Answered: 554    Skipped: 49</a:t>
            </a:r>
          </a:p>
        </p:txBody>
      </p:sp>
      <p:pic>
        <p:nvPicPr>
          <p:cNvPr id="4" name="Picture 3" descr="table8606331580.png"/>
          <p:cNvPicPr>
            <a:picLocks noChangeAspect="1"/>
          </p:cNvPicPr>
          <p:nvPr/>
        </p:nvPicPr>
        <p:blipFill>
          <a:blip r:embed="rId2"/>
          <a:stretch>
            <a:fillRect/>
          </a:stretch>
        </p:blipFill>
        <p:spPr>
          <a:xfrm>
            <a:off x="1049658" y="1498491"/>
            <a:ext cx="5388428" cy="132442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Do you know that the congregate meal donation is voluntary?</a:t>
            </a:r>
          </a:p>
        </p:txBody>
      </p:sp>
      <p:sp>
        <p:nvSpPr>
          <p:cNvPr id="3" name="Content Placeholder 2"/>
          <p:cNvSpPr>
            <a:spLocks noGrp="1"/>
          </p:cNvSpPr>
          <p:nvPr>
            <p:ph idx="1"/>
          </p:nvPr>
        </p:nvSpPr>
        <p:spPr/>
        <p:txBody>
          <a:bodyPr/>
          <a:lstStyle/>
          <a:p>
            <a:r>
              <a:t>Answered: 542    Skipped: 61</a:t>
            </a:r>
          </a:p>
        </p:txBody>
      </p:sp>
      <p:pic>
        <p:nvPicPr>
          <p:cNvPr id="4" name="Picture 3" descr="chart860639287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Do you know that the congregate meal donation is voluntary?</a:t>
            </a:r>
          </a:p>
        </p:txBody>
      </p:sp>
      <p:sp>
        <p:nvSpPr>
          <p:cNvPr id="3" name="Content Placeholder 2"/>
          <p:cNvSpPr>
            <a:spLocks noGrp="1"/>
          </p:cNvSpPr>
          <p:nvPr>
            <p:ph idx="1"/>
          </p:nvPr>
        </p:nvSpPr>
        <p:spPr/>
        <p:txBody>
          <a:bodyPr/>
          <a:lstStyle/>
          <a:p>
            <a:r>
              <a:t>Answered: 542    Skipped: 61</a:t>
            </a:r>
          </a:p>
        </p:txBody>
      </p:sp>
      <p:pic>
        <p:nvPicPr>
          <p:cNvPr id="4" name="Picture 3" descr="table860639287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How long have you been attending the meal program? Would you say...</a:t>
            </a:r>
          </a:p>
        </p:txBody>
      </p:sp>
      <p:sp>
        <p:nvSpPr>
          <p:cNvPr id="3" name="Content Placeholder 2"/>
          <p:cNvSpPr>
            <a:spLocks noGrp="1"/>
          </p:cNvSpPr>
          <p:nvPr>
            <p:ph idx="1"/>
          </p:nvPr>
        </p:nvSpPr>
        <p:spPr/>
        <p:txBody>
          <a:bodyPr/>
          <a:lstStyle/>
          <a:p>
            <a:r>
              <a:t>Answered: 577    Skipped: 26</a:t>
            </a:r>
          </a:p>
        </p:txBody>
      </p:sp>
      <p:pic>
        <p:nvPicPr>
          <p:cNvPr id="4" name="Picture 3" descr="chart860616056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How do you get to the senior center or meal site?</a:t>
            </a:r>
          </a:p>
        </p:txBody>
      </p:sp>
      <p:sp>
        <p:nvSpPr>
          <p:cNvPr id="3" name="Content Placeholder 2"/>
          <p:cNvSpPr>
            <a:spLocks noGrp="1"/>
          </p:cNvSpPr>
          <p:nvPr>
            <p:ph idx="1"/>
          </p:nvPr>
        </p:nvSpPr>
        <p:spPr/>
        <p:txBody>
          <a:bodyPr/>
          <a:lstStyle/>
          <a:p>
            <a:r>
              <a:t>Answered: 540    Skipped: 63</a:t>
            </a:r>
          </a:p>
        </p:txBody>
      </p:sp>
      <p:pic>
        <p:nvPicPr>
          <p:cNvPr id="4" name="Picture 3" descr="chart860640674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How do you get to the senior center or meal site?</a:t>
            </a:r>
          </a:p>
        </p:txBody>
      </p:sp>
      <p:sp>
        <p:nvSpPr>
          <p:cNvPr id="3" name="Content Placeholder 2"/>
          <p:cNvSpPr>
            <a:spLocks noGrp="1"/>
          </p:cNvSpPr>
          <p:nvPr>
            <p:ph idx="1"/>
          </p:nvPr>
        </p:nvSpPr>
        <p:spPr/>
        <p:txBody>
          <a:bodyPr/>
          <a:lstStyle/>
          <a:p>
            <a:r>
              <a:t>Answered: 540    Skipped: 63</a:t>
            </a:r>
          </a:p>
        </p:txBody>
      </p:sp>
      <p:pic>
        <p:nvPicPr>
          <p:cNvPr id="4" name="Picture 3" descr="table86064067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Are there times when you have not been able to attend the meal program because you had no way to get there?</a:t>
            </a:r>
          </a:p>
        </p:txBody>
      </p:sp>
      <p:sp>
        <p:nvSpPr>
          <p:cNvPr id="3" name="Content Placeholder 2"/>
          <p:cNvSpPr>
            <a:spLocks noGrp="1"/>
          </p:cNvSpPr>
          <p:nvPr>
            <p:ph idx="1"/>
          </p:nvPr>
        </p:nvSpPr>
        <p:spPr/>
        <p:txBody>
          <a:bodyPr/>
          <a:lstStyle/>
          <a:p>
            <a:r>
              <a:t>Answered: 557    Skipped: 46</a:t>
            </a:r>
          </a:p>
        </p:txBody>
      </p:sp>
      <p:pic>
        <p:nvPicPr>
          <p:cNvPr id="4" name="Picture 3" descr="chart860642131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Are there times when you have not been able to attend the meal program because you had no way to get there?</a:t>
            </a:r>
          </a:p>
        </p:txBody>
      </p:sp>
      <p:sp>
        <p:nvSpPr>
          <p:cNvPr id="3" name="Content Placeholder 2"/>
          <p:cNvSpPr>
            <a:spLocks noGrp="1"/>
          </p:cNvSpPr>
          <p:nvPr>
            <p:ph idx="1"/>
          </p:nvPr>
        </p:nvSpPr>
        <p:spPr/>
        <p:txBody>
          <a:bodyPr/>
          <a:lstStyle/>
          <a:p>
            <a:r>
              <a:t>Answered: 557    Skipped: 46</a:t>
            </a:r>
          </a:p>
        </p:txBody>
      </p:sp>
      <p:pic>
        <p:nvPicPr>
          <p:cNvPr id="4" name="Picture 3" descr="table860642131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Do you always have enough money or food assistance/food stamps/SNAP to buy the food you need?</a:t>
            </a:r>
          </a:p>
        </p:txBody>
      </p:sp>
      <p:sp>
        <p:nvSpPr>
          <p:cNvPr id="3" name="Content Placeholder 2"/>
          <p:cNvSpPr>
            <a:spLocks noGrp="1"/>
          </p:cNvSpPr>
          <p:nvPr>
            <p:ph idx="1"/>
          </p:nvPr>
        </p:nvSpPr>
        <p:spPr/>
        <p:txBody>
          <a:bodyPr/>
          <a:lstStyle/>
          <a:p>
            <a:r>
              <a:t>Answered: 554    Skipped: 49</a:t>
            </a:r>
          </a:p>
        </p:txBody>
      </p:sp>
      <p:pic>
        <p:nvPicPr>
          <p:cNvPr id="4" name="Picture 3" descr="chart860642557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Do you always have enough money or food assistance/food stamps/SNAP to buy the food you need?</a:t>
            </a:r>
          </a:p>
        </p:txBody>
      </p:sp>
      <p:sp>
        <p:nvSpPr>
          <p:cNvPr id="3" name="Content Placeholder 2"/>
          <p:cNvSpPr>
            <a:spLocks noGrp="1"/>
          </p:cNvSpPr>
          <p:nvPr>
            <p:ph idx="1"/>
          </p:nvPr>
        </p:nvSpPr>
        <p:spPr/>
        <p:txBody>
          <a:bodyPr/>
          <a:lstStyle/>
          <a:p>
            <a:r>
              <a:t>Answered: 554    Skipped: 49</a:t>
            </a:r>
          </a:p>
        </p:txBody>
      </p:sp>
      <p:pic>
        <p:nvPicPr>
          <p:cNvPr id="4" name="Picture 3" descr="table860642557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Q23: During the past month, did you have to choose between buying food or buying medications?</a:t>
            </a:r>
          </a:p>
        </p:txBody>
      </p:sp>
      <p:sp>
        <p:nvSpPr>
          <p:cNvPr id="3" name="Content Placeholder 2"/>
          <p:cNvSpPr>
            <a:spLocks noGrp="1"/>
          </p:cNvSpPr>
          <p:nvPr>
            <p:ph idx="1"/>
          </p:nvPr>
        </p:nvSpPr>
        <p:spPr/>
        <p:txBody>
          <a:bodyPr/>
          <a:lstStyle/>
          <a:p>
            <a:r>
              <a:t>Answered: 559    Skipped: 44</a:t>
            </a:r>
          </a:p>
        </p:txBody>
      </p:sp>
      <p:pic>
        <p:nvPicPr>
          <p:cNvPr id="4" name="Picture 3" descr="chart860643448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Q23: During the past month, did you have to choose between buying food or buying medications?</a:t>
            </a:r>
          </a:p>
        </p:txBody>
      </p:sp>
      <p:sp>
        <p:nvSpPr>
          <p:cNvPr id="3" name="Content Placeholder 2"/>
          <p:cNvSpPr>
            <a:spLocks noGrp="1"/>
          </p:cNvSpPr>
          <p:nvPr>
            <p:ph idx="1"/>
          </p:nvPr>
        </p:nvSpPr>
        <p:spPr/>
        <p:txBody>
          <a:bodyPr/>
          <a:lstStyle/>
          <a:p>
            <a:r>
              <a:t>Answered: 559    Skipped: 44</a:t>
            </a:r>
          </a:p>
        </p:txBody>
      </p:sp>
      <p:pic>
        <p:nvPicPr>
          <p:cNvPr id="4" name="Picture 3" descr="table860643448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During the past month, did you have to choose between buying food or paying your rent or utility bills?</a:t>
            </a:r>
          </a:p>
        </p:txBody>
      </p:sp>
      <p:sp>
        <p:nvSpPr>
          <p:cNvPr id="3" name="Content Placeholder 2"/>
          <p:cNvSpPr>
            <a:spLocks noGrp="1"/>
          </p:cNvSpPr>
          <p:nvPr>
            <p:ph idx="1"/>
          </p:nvPr>
        </p:nvSpPr>
        <p:spPr/>
        <p:txBody>
          <a:bodyPr/>
          <a:lstStyle/>
          <a:p>
            <a:r>
              <a:t>Answered: 557    Skipped: 46</a:t>
            </a:r>
          </a:p>
        </p:txBody>
      </p:sp>
      <p:pic>
        <p:nvPicPr>
          <p:cNvPr id="4" name="Picture 3" descr="chart86064415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During the past month, did you have to choose between buying food or paying your rent or utility bills?</a:t>
            </a:r>
          </a:p>
        </p:txBody>
      </p:sp>
      <p:sp>
        <p:nvSpPr>
          <p:cNvPr id="3" name="Content Placeholder 2"/>
          <p:cNvSpPr>
            <a:spLocks noGrp="1"/>
          </p:cNvSpPr>
          <p:nvPr>
            <p:ph idx="1"/>
          </p:nvPr>
        </p:nvSpPr>
        <p:spPr/>
        <p:txBody>
          <a:bodyPr/>
          <a:lstStyle/>
          <a:p>
            <a:r>
              <a:t>Answered: 557    Skipped: 46</a:t>
            </a:r>
          </a:p>
        </p:txBody>
      </p:sp>
      <p:pic>
        <p:nvPicPr>
          <p:cNvPr id="4" name="Picture 3" descr="table860644150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How long have you been attending the meal program? Would you say...</a:t>
            </a:r>
          </a:p>
        </p:txBody>
      </p:sp>
      <p:sp>
        <p:nvSpPr>
          <p:cNvPr id="3" name="Content Placeholder 2"/>
          <p:cNvSpPr>
            <a:spLocks noGrp="1"/>
          </p:cNvSpPr>
          <p:nvPr>
            <p:ph idx="1"/>
          </p:nvPr>
        </p:nvSpPr>
        <p:spPr/>
        <p:txBody>
          <a:bodyPr/>
          <a:lstStyle/>
          <a:p>
            <a:r>
              <a:t>Answered: 577    Skipped: 26</a:t>
            </a:r>
          </a:p>
        </p:txBody>
      </p:sp>
      <p:pic>
        <p:nvPicPr>
          <p:cNvPr id="4" name="Picture 3" descr="table860616056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On one or more days during the past month, did you skip meals because you had no food and no money or food assistance/food stamps/SNAP to buy food?</a:t>
            </a:r>
          </a:p>
        </p:txBody>
      </p:sp>
      <p:sp>
        <p:nvSpPr>
          <p:cNvPr id="3" name="Content Placeholder 2"/>
          <p:cNvSpPr>
            <a:spLocks noGrp="1"/>
          </p:cNvSpPr>
          <p:nvPr>
            <p:ph idx="1"/>
          </p:nvPr>
        </p:nvSpPr>
        <p:spPr/>
        <p:txBody>
          <a:bodyPr/>
          <a:lstStyle/>
          <a:p>
            <a:r>
              <a:t>Answered: 560    Skipped: 43</a:t>
            </a:r>
          </a:p>
        </p:txBody>
      </p:sp>
      <p:pic>
        <p:nvPicPr>
          <p:cNvPr id="4" name="Picture 3" descr="chart860646621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On one or more days during the past month, did you skip meals because you had no food and no money or food assistance/food stamps/SNAP to buy food?</a:t>
            </a:r>
          </a:p>
        </p:txBody>
      </p:sp>
      <p:sp>
        <p:nvSpPr>
          <p:cNvPr id="3" name="Content Placeholder 2"/>
          <p:cNvSpPr>
            <a:spLocks noGrp="1"/>
          </p:cNvSpPr>
          <p:nvPr>
            <p:ph idx="1"/>
          </p:nvPr>
        </p:nvSpPr>
        <p:spPr/>
        <p:txBody>
          <a:bodyPr/>
          <a:lstStyle/>
          <a:p>
            <a:r>
              <a:t>Answered: 560    Skipped: 43</a:t>
            </a:r>
          </a:p>
        </p:txBody>
      </p:sp>
      <p:pic>
        <p:nvPicPr>
          <p:cNvPr id="4" name="Picture 3" descr="table860646621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In general, would you say that the meal program has helped you?</a:t>
            </a:r>
          </a:p>
        </p:txBody>
      </p:sp>
      <p:sp>
        <p:nvSpPr>
          <p:cNvPr id="3" name="Content Placeholder 2"/>
          <p:cNvSpPr>
            <a:spLocks noGrp="1"/>
          </p:cNvSpPr>
          <p:nvPr>
            <p:ph idx="1"/>
          </p:nvPr>
        </p:nvSpPr>
        <p:spPr/>
        <p:txBody>
          <a:bodyPr/>
          <a:lstStyle/>
          <a:p>
            <a:r>
              <a:t>Answered: 554    Skipped: 49</a:t>
            </a:r>
          </a:p>
        </p:txBody>
      </p:sp>
      <p:pic>
        <p:nvPicPr>
          <p:cNvPr id="4" name="Picture 3" descr="chart860647211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In general, would you say that the meal program has helped you?</a:t>
            </a:r>
          </a:p>
        </p:txBody>
      </p:sp>
      <p:sp>
        <p:nvSpPr>
          <p:cNvPr id="3" name="Content Placeholder 2"/>
          <p:cNvSpPr>
            <a:spLocks noGrp="1"/>
          </p:cNvSpPr>
          <p:nvPr>
            <p:ph idx="1"/>
          </p:nvPr>
        </p:nvSpPr>
        <p:spPr/>
        <p:txBody>
          <a:bodyPr/>
          <a:lstStyle/>
          <a:p>
            <a:r>
              <a:t>Answered: 554    Skipped: 49</a:t>
            </a:r>
          </a:p>
        </p:txBody>
      </p:sp>
      <p:pic>
        <p:nvPicPr>
          <p:cNvPr id="4" name="Picture 3" descr="table860647211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Do you have any recommendations to improve the meal program?</a:t>
            </a:r>
          </a:p>
        </p:txBody>
      </p:sp>
      <p:sp>
        <p:nvSpPr>
          <p:cNvPr id="3" name="Content Placeholder 2"/>
          <p:cNvSpPr>
            <a:spLocks noGrp="1"/>
          </p:cNvSpPr>
          <p:nvPr>
            <p:ph idx="1"/>
          </p:nvPr>
        </p:nvSpPr>
        <p:spPr/>
        <p:txBody>
          <a:bodyPr/>
          <a:lstStyle/>
          <a:p>
            <a:r>
              <a:t>Answered: 510    Skipped: 93</a:t>
            </a:r>
          </a:p>
        </p:txBody>
      </p:sp>
      <p:pic>
        <p:nvPicPr>
          <p:cNvPr id="4" name="Picture 3" descr="chart860648498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Do you have any recommendations to improve the meal program?</a:t>
            </a:r>
          </a:p>
        </p:txBody>
      </p:sp>
      <p:sp>
        <p:nvSpPr>
          <p:cNvPr id="3" name="Content Placeholder 2"/>
          <p:cNvSpPr>
            <a:spLocks noGrp="1"/>
          </p:cNvSpPr>
          <p:nvPr>
            <p:ph idx="1"/>
          </p:nvPr>
        </p:nvSpPr>
        <p:spPr/>
        <p:txBody>
          <a:bodyPr/>
          <a:lstStyle/>
          <a:p>
            <a:r>
              <a:t>Answered: 510    Skipped: 93</a:t>
            </a:r>
          </a:p>
        </p:txBody>
      </p:sp>
      <p:pic>
        <p:nvPicPr>
          <p:cNvPr id="4" name="Picture 3" descr="table8606484980.png"/>
          <p:cNvPicPr>
            <a:picLocks noChangeAspect="1"/>
          </p:cNvPicPr>
          <p:nvPr/>
        </p:nvPicPr>
        <p:blipFill>
          <a:blip r:embed="rId2"/>
          <a:stretch>
            <a:fillRect/>
          </a:stretch>
        </p:blipFill>
        <p:spPr>
          <a:xfrm>
            <a:off x="1049658" y="1498491"/>
            <a:ext cx="5388428" cy="1034142"/>
          </a:xfrm>
          <a:prstGeom prst="rect">
            <a:avLst/>
          </a:prstGeom>
        </p:spPr>
      </p:pic>
      <p:sp>
        <p:nvSpPr>
          <p:cNvPr id="5" name="TextBox 4"/>
          <p:cNvSpPr txBox="1"/>
          <p:nvPr/>
        </p:nvSpPr>
        <p:spPr>
          <a:xfrm>
            <a:off x="522514" y="4008664"/>
            <a:ext cx="3788229" cy="276999"/>
          </a:xfrm>
          <a:prstGeom prst="rect">
            <a:avLst/>
          </a:prstGeom>
          <a:noFill/>
        </p:spPr>
        <p:txBody>
          <a:bodyPr wrap="square" rtlCol="0">
            <a:spAutoFit/>
          </a:bodyPr>
          <a:lstStyle/>
          <a:p>
            <a:r>
              <a:rPr lang="en-US" sz="1200" dirty="0"/>
              <a:t>(1) Written response for yes – “Fish and chicken grilled.”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How often do you eat at the senior center or meal site?</a:t>
            </a:r>
          </a:p>
        </p:txBody>
      </p:sp>
      <p:sp>
        <p:nvSpPr>
          <p:cNvPr id="3" name="Content Placeholder 2"/>
          <p:cNvSpPr>
            <a:spLocks noGrp="1"/>
          </p:cNvSpPr>
          <p:nvPr>
            <p:ph idx="1"/>
          </p:nvPr>
        </p:nvSpPr>
        <p:spPr/>
        <p:txBody>
          <a:bodyPr/>
          <a:lstStyle/>
          <a:p>
            <a:r>
              <a:t>Answered: 580    Skipped: 23</a:t>
            </a:r>
          </a:p>
        </p:txBody>
      </p:sp>
      <p:pic>
        <p:nvPicPr>
          <p:cNvPr id="4" name="Picture 3" descr="chart860616582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How often do you eat at the senior center or meal site?</a:t>
            </a:r>
          </a:p>
        </p:txBody>
      </p:sp>
      <p:sp>
        <p:nvSpPr>
          <p:cNvPr id="3" name="Content Placeholder 2"/>
          <p:cNvSpPr>
            <a:spLocks noGrp="1"/>
          </p:cNvSpPr>
          <p:nvPr>
            <p:ph idx="1"/>
          </p:nvPr>
        </p:nvSpPr>
        <p:spPr/>
        <p:txBody>
          <a:bodyPr/>
          <a:lstStyle/>
          <a:p>
            <a:r>
              <a:t>Answered: 580    Skipped: 23</a:t>
            </a:r>
          </a:p>
        </p:txBody>
      </p:sp>
      <p:pic>
        <p:nvPicPr>
          <p:cNvPr id="4" name="Picture 3" descr="table860616582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On the days you eat at the senior center or meal site, are the meals your main source of food?</a:t>
            </a:r>
          </a:p>
        </p:txBody>
      </p:sp>
      <p:sp>
        <p:nvSpPr>
          <p:cNvPr id="3" name="Content Placeholder 2"/>
          <p:cNvSpPr>
            <a:spLocks noGrp="1"/>
          </p:cNvSpPr>
          <p:nvPr>
            <p:ph idx="1"/>
          </p:nvPr>
        </p:nvSpPr>
        <p:spPr/>
        <p:txBody>
          <a:bodyPr/>
          <a:lstStyle/>
          <a:p>
            <a:r>
              <a:t>Answered: 575    Skipped: 28</a:t>
            </a:r>
          </a:p>
        </p:txBody>
      </p:sp>
      <p:pic>
        <p:nvPicPr>
          <p:cNvPr id="4" name="Picture 3" descr="chart860618334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On the days you eat at the senior center or meal site, are the meals your main source of food?</a:t>
            </a:r>
          </a:p>
        </p:txBody>
      </p:sp>
      <p:sp>
        <p:nvSpPr>
          <p:cNvPr id="3" name="Content Placeholder 2"/>
          <p:cNvSpPr>
            <a:spLocks noGrp="1"/>
          </p:cNvSpPr>
          <p:nvPr>
            <p:ph idx="1"/>
          </p:nvPr>
        </p:nvSpPr>
        <p:spPr/>
        <p:txBody>
          <a:bodyPr/>
          <a:lstStyle/>
          <a:p>
            <a:r>
              <a:t>Answered: 575    Skipped: 28</a:t>
            </a:r>
          </a:p>
        </p:txBody>
      </p:sp>
      <p:pic>
        <p:nvPicPr>
          <p:cNvPr id="4" name="Picture 3" descr="table8606183340.png"/>
          <p:cNvPicPr>
            <a:picLocks noChangeAspect="1"/>
          </p:cNvPicPr>
          <p:nvPr/>
        </p:nvPicPr>
        <p:blipFill>
          <a:blip r:embed="rId2"/>
          <a:stretch>
            <a:fillRect/>
          </a:stretch>
        </p:blipFill>
        <p:spPr>
          <a:xfrm>
            <a:off x="1049658" y="1498491"/>
            <a:ext cx="5388428" cy="1324428"/>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292</TotalTime>
  <Words>1384</Words>
  <Application>Microsoft Office PowerPoint</Application>
  <PresentationFormat>On-screen Show (16:9)</PresentationFormat>
  <Paragraphs>111</Paragraphs>
  <Slides>55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55</vt:i4>
      </vt:variant>
    </vt:vector>
  </HeadingPairs>
  <TitlesOfParts>
    <vt:vector size="61" baseType="lpstr">
      <vt:lpstr>Arial</vt:lpstr>
      <vt:lpstr>Calibri</vt:lpstr>
      <vt:lpstr>Helvetica Neue</vt:lpstr>
      <vt:lpstr>SM-template-20140529</vt:lpstr>
      <vt:lpstr>Data slides</vt:lpstr>
      <vt:lpstr>Response Summary</vt:lpstr>
      <vt:lpstr>PowerPoint Presentation</vt:lpstr>
      <vt:lpstr>Q1: When was the last time you ate at the senior center or meal site?</vt:lpstr>
      <vt:lpstr>Q1: When was the last time you ate at the senior center or meal site?</vt:lpstr>
      <vt:lpstr>Q2: How long have you been attending the meal program? Would you say...</vt:lpstr>
      <vt:lpstr>Q2: How long have you been attending the meal program? Would you say...</vt:lpstr>
      <vt:lpstr>Q3: How often do you eat at the senior center or meal site?</vt:lpstr>
      <vt:lpstr>Q3: How often do you eat at the senior center or meal site?</vt:lpstr>
      <vt:lpstr>Q4: On the days you eat at the senior center or meal site, are the meals your main source of food?</vt:lpstr>
      <vt:lpstr>Q4: On the days you eat at the senior center or meal site, are the meals your main source of food?</vt:lpstr>
      <vt:lpstr>Q5: When you eat at the senior center or meal site, do you usually eat the fruit when it is provided?</vt:lpstr>
      <vt:lpstr>Q5: When you eat at the senior center or meal site, do you usually eat the fruit when it is provided?</vt:lpstr>
      <vt:lpstr>Q6: When you eat at the senior center or meal site, do you usually eat the vegetables that are provided?</vt:lpstr>
      <vt:lpstr>Q6: When you eat at the senior center or meal site, do you usually eat the vegetables that are provided?</vt:lpstr>
      <vt:lpstr>Q7: When you eat at the senior center or meal site, do you usually eat or drink the milk, cheese, yogurt, or soy milk, soy cheese, or soy yogurt that are provided?</vt:lpstr>
      <vt:lpstr>Q7: When you eat at the senior center or meal site, do you usually eat or drink the milk, cheese, yogurt, or soy milk, soy cheese, or soy yogurt that are provided?</vt:lpstr>
      <vt:lpstr>Q8: When you eat at the senior center or meal site, do you usually eat the  beans, nuts, eggs, or tofu when they are provided?</vt:lpstr>
      <vt:lpstr>Q8: When you eat at the senior center or meal site, do you usually eat the  beans, nuts, eggs, or tofu when they are provided?</vt:lpstr>
      <vt:lpstr>Q9: When you eat at the senior center or meal site, do you usually eat the meat, turkey, chicken, or fish that is provided?</vt:lpstr>
      <vt:lpstr>Q9: When you eat at the senior center or meal site, do you usually eat the meat, turkey, chicken, or fish that is provided?</vt:lpstr>
      <vt:lpstr>Q10: When you eat at the senior center or meal site, do you usually eat the bread, rice, pasta, or noodles that are provided?</vt:lpstr>
      <vt:lpstr>Q10: When you eat at the senior center or meal site, do you usually eat the bread, rice, pasta, or noodles that are provided?</vt:lpstr>
      <vt:lpstr>Q11: Overall, how would you rate the meal program?</vt:lpstr>
      <vt:lpstr>Q11: Overall, how would you rate the meal program?</vt:lpstr>
      <vt:lpstr>Q12: Think about the foods that you receive from the meal program. Please tell us, how often are you satisfied...</vt:lpstr>
      <vt:lpstr>Q12: Think about the foods that you receive from the meal program. Please tell us, how often are you satisfied...</vt:lpstr>
      <vt:lpstr>Q13: Please answer the following questions about the meal program. Do services received at the meal program help you to...</vt:lpstr>
      <vt:lpstr>Q13: Please answer the following questions about the meal program. Do services received at the meal program help you to...</vt:lpstr>
      <vt:lpstr>Q14: Do you like the meals you get from the meal program?</vt:lpstr>
      <vt:lpstr>Q14: Do you like the meals you get from the meal program?</vt:lpstr>
      <vt:lpstr>Q15: Would you recommend the meal program to a friend?</vt:lpstr>
      <vt:lpstr>Q15: Would you recommend the meal program to a friend?</vt:lpstr>
      <vt:lpstr>Q16: As a result of attending the meal program, do you have a better idea of where to get information about other services?</vt:lpstr>
      <vt:lpstr>Q16: As a result of attending the meal program, do you have a better idea of where to get information about other services?</vt:lpstr>
      <vt:lpstr>Q17: While you are at the meal program, do you learn about food safety tips for cooking and storing food?</vt:lpstr>
      <vt:lpstr>Q17: While you are at the meal program, do you learn about food safety tips for cooking and storing food?</vt:lpstr>
      <vt:lpstr>Q18: As a result of your participation in the meal program, do you feel that you make more healthful and nutritious choices?</vt:lpstr>
      <vt:lpstr>Q18: As a result of your participation in the meal program, do you feel that you make more healthful and nutritious choices?</vt:lpstr>
      <vt:lpstr>Q19: Do you know that the congregate meal donation is voluntary?</vt:lpstr>
      <vt:lpstr>Q19: Do you know that the congregate meal donation is voluntary?</vt:lpstr>
      <vt:lpstr>Q20: How do you get to the senior center or meal site?</vt:lpstr>
      <vt:lpstr>Q20: How do you get to the senior center or meal site?</vt:lpstr>
      <vt:lpstr>Q21: Are there times when you have not been able to attend the meal program because you had no way to get there?</vt:lpstr>
      <vt:lpstr>Q21: Are there times when you have not been able to attend the meal program because you had no way to get there?</vt:lpstr>
      <vt:lpstr>Q22: Do you always have enough money or food assistance/food stamps/SNAP to buy the food you need?</vt:lpstr>
      <vt:lpstr>Q22: Do you always have enough money or food assistance/food stamps/SNAP to buy the food you need?</vt:lpstr>
      <vt:lpstr>Q23: During the past month, did you have to choose between buying food or buying medications?</vt:lpstr>
      <vt:lpstr>Q23: During the past month, did you have to choose between buying food or buying medications?</vt:lpstr>
      <vt:lpstr>Q24: During the past month, did you have to choose between buying food or paying your rent or utility bills?</vt:lpstr>
      <vt:lpstr>Q24: During the past month, did you have to choose between buying food or paying your rent or utility bills?</vt:lpstr>
      <vt:lpstr>Q25: On one or more days during the past month, did you skip meals because you had no food and no money or food assistance/food stamps/SNAP to buy food?</vt:lpstr>
      <vt:lpstr>Q25: On one or more days during the past month, did you skip meals because you had no food and no money or food assistance/food stamps/SNAP to buy food?</vt:lpstr>
      <vt:lpstr>Q26: In general, would you say that the meal program has helped you?</vt:lpstr>
      <vt:lpstr>Q26: In general, would you say that the meal program has helped you?</vt:lpstr>
      <vt:lpstr>Q28: Do you have any recommendations to improve the meal program?</vt:lpstr>
      <vt:lpstr>Q28: Do you have any recommendations to improve the meal program?</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Kathryn Johnson</cp:lastModifiedBy>
  <cp:revision>42</cp:revision>
  <dcterms:created xsi:type="dcterms:W3CDTF">2014-01-30T23:18:11Z</dcterms:created>
  <dcterms:modified xsi:type="dcterms:W3CDTF">2017-01-17T14:37:03Z</dcterms:modified>
</cp:coreProperties>
</file>